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 r:id="rId2"/>
    <p:sldId id="422" r:id="rId3"/>
    <p:sldId id="413" r:id="rId4"/>
    <p:sldId id="426" r:id="rId5"/>
    <p:sldId id="429" r:id="rId6"/>
    <p:sldId id="427" r:id="rId7"/>
    <p:sldId id="428" r:id="rId8"/>
    <p:sldId id="434" r:id="rId9"/>
    <p:sldId id="437" r:id="rId10"/>
    <p:sldId id="432" r:id="rId11"/>
    <p:sldId id="418" r:id="rId12"/>
    <p:sldId id="433" r:id="rId13"/>
    <p:sldId id="41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B6B6B6"/>
    <a:srgbClr val="C3C3C3"/>
    <a:srgbClr val="3D3D3D"/>
    <a:srgbClr val="17A907"/>
    <a:srgbClr val="4A7EBB"/>
    <a:srgbClr val="E9EDF4"/>
    <a:srgbClr val="D0D8E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1"/>
    <p:restoredTop sz="94972" autoAdjust="0"/>
  </p:normalViewPr>
  <p:slideViewPr>
    <p:cSldViewPr>
      <p:cViewPr varScale="1">
        <p:scale>
          <a:sx n="73" d="100"/>
          <a:sy n="73" d="100"/>
        </p:scale>
        <p:origin x="1204" y="36"/>
      </p:cViewPr>
      <p:guideLst>
        <p:guide orient="horz" pos="2064"/>
        <p:guide pos="2832"/>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CBCB88-1242-C541-A966-09F1A0EB81F2}" type="datetimeFigureOut">
              <a:rPr lang="en-US" smtClean="0"/>
              <a:t>10/4/2023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1E0C27-FFE5-B149-BC1E-4648929D030D}" type="slidenum">
              <a:rPr lang="en-US" smtClean="0"/>
              <a:t>‹#›</a:t>
            </a:fld>
            <a:endParaRPr lang="en-US"/>
          </a:p>
        </p:txBody>
      </p:sp>
    </p:spTree>
    <p:extLst>
      <p:ext uri="{BB962C8B-B14F-4D97-AF65-F5344CB8AC3E}">
        <p14:creationId xmlns:p14="http://schemas.microsoft.com/office/powerpoint/2010/main" val="27510934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37384-49B8-C24D-A5F5-C07EDF863B0B}" type="datetimeFigureOut">
              <a:rPr lang="en-US" smtClean="0"/>
              <a:t>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9AE9B-9C2F-7E47-8C89-C8F36BDF0892}" type="slidenum">
              <a:rPr lang="en-US" smtClean="0"/>
              <a:t>‹#›</a:t>
            </a:fld>
            <a:endParaRPr lang="en-US"/>
          </a:p>
        </p:txBody>
      </p:sp>
    </p:spTree>
    <p:extLst>
      <p:ext uri="{BB962C8B-B14F-4D97-AF65-F5344CB8AC3E}">
        <p14:creationId xmlns:p14="http://schemas.microsoft.com/office/powerpoint/2010/main" val="32044385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9AE9B-9C2F-7E47-8C89-C8F36BDF0892}" type="slidenum">
              <a:rPr lang="en-US" smtClean="0"/>
              <a:t>1</a:t>
            </a:fld>
            <a:endParaRPr lang="en-US"/>
          </a:p>
        </p:txBody>
      </p:sp>
    </p:spTree>
    <p:extLst>
      <p:ext uri="{BB962C8B-B14F-4D97-AF65-F5344CB8AC3E}">
        <p14:creationId xmlns:p14="http://schemas.microsoft.com/office/powerpoint/2010/main" val="293517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9AE9B-9C2F-7E47-8C89-C8F36BDF0892}" type="slidenum">
              <a:rPr lang="en-US" smtClean="0"/>
              <a:t>3</a:t>
            </a:fld>
            <a:endParaRPr lang="en-US"/>
          </a:p>
        </p:txBody>
      </p:sp>
    </p:spTree>
    <p:extLst>
      <p:ext uri="{BB962C8B-B14F-4D97-AF65-F5344CB8AC3E}">
        <p14:creationId xmlns:p14="http://schemas.microsoft.com/office/powerpoint/2010/main" val="363216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to include the SF?</a:t>
            </a:r>
          </a:p>
        </p:txBody>
      </p:sp>
      <p:sp>
        <p:nvSpPr>
          <p:cNvPr id="4" name="Slide Number Placeholder 3"/>
          <p:cNvSpPr>
            <a:spLocks noGrp="1"/>
          </p:cNvSpPr>
          <p:nvPr>
            <p:ph type="sldNum" sz="quarter" idx="5"/>
          </p:nvPr>
        </p:nvSpPr>
        <p:spPr/>
        <p:txBody>
          <a:bodyPr/>
          <a:lstStyle/>
          <a:p>
            <a:fld id="{E259AE9B-9C2F-7E47-8C89-C8F36BDF0892}" type="slidenum">
              <a:rPr lang="en-US" smtClean="0"/>
              <a:t>6</a:t>
            </a:fld>
            <a:endParaRPr lang="en-US"/>
          </a:p>
        </p:txBody>
      </p:sp>
    </p:spTree>
    <p:extLst>
      <p:ext uri="{BB962C8B-B14F-4D97-AF65-F5344CB8AC3E}">
        <p14:creationId xmlns:p14="http://schemas.microsoft.com/office/powerpoint/2010/main" val="386127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9AE9B-9C2F-7E47-8C89-C8F36BDF0892}" type="slidenum">
              <a:rPr lang="en-US" smtClean="0"/>
              <a:t>13</a:t>
            </a:fld>
            <a:endParaRPr lang="en-US"/>
          </a:p>
        </p:txBody>
      </p:sp>
    </p:spTree>
    <p:extLst>
      <p:ext uri="{BB962C8B-B14F-4D97-AF65-F5344CB8AC3E}">
        <p14:creationId xmlns:p14="http://schemas.microsoft.com/office/powerpoint/2010/main" val="378637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0918"/>
            <a:ext cx="7772400" cy="908082"/>
          </a:xfrm>
        </p:spPr>
        <p:txBody>
          <a:bodyPr>
            <a:normAutofit/>
          </a:bodyPr>
          <a:lstStyle>
            <a:lvl1pPr algn="r">
              <a:defRPr sz="3200">
                <a:latin typeface="Candara"/>
                <a:cs typeface="Candara"/>
              </a:defRPr>
            </a:lvl1pPr>
          </a:lstStyle>
          <a:p>
            <a:r>
              <a:rPr lang="en-US" dirty="0"/>
              <a:t>Click to edit Master title style</a:t>
            </a:r>
          </a:p>
        </p:txBody>
      </p:sp>
      <p:sp>
        <p:nvSpPr>
          <p:cNvPr id="3" name="Subtitle 2"/>
          <p:cNvSpPr>
            <a:spLocks noGrp="1"/>
          </p:cNvSpPr>
          <p:nvPr>
            <p:ph type="subTitle" idx="1"/>
          </p:nvPr>
        </p:nvSpPr>
        <p:spPr>
          <a:xfrm>
            <a:off x="685800" y="3429000"/>
            <a:ext cx="7772400" cy="1219200"/>
          </a:xfrm>
        </p:spPr>
        <p:txBody>
          <a:bodyPr/>
          <a:lstStyle>
            <a:lvl1pPr marL="0" indent="0" algn="r">
              <a:buNone/>
              <a:defRPr>
                <a:solidFill>
                  <a:schemeClr val="tx1">
                    <a:tint val="75000"/>
                  </a:schemeClr>
                </a:solidFill>
                <a:latin typeface="Times"/>
                <a:cs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228600" y="228600"/>
            <a:ext cx="8686800" cy="6390526"/>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69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DRAFT -</a:t>
            </a:r>
          </a:p>
        </p:txBody>
      </p:sp>
      <p:sp>
        <p:nvSpPr>
          <p:cNvPr id="6" name="Slide Number Placeholder 5"/>
          <p:cNvSpPr>
            <a:spLocks noGrp="1"/>
          </p:cNvSpPr>
          <p:nvPr>
            <p:ph type="sldNum" sz="quarter" idx="12"/>
          </p:nvPr>
        </p:nvSpPr>
        <p:spPr/>
        <p:txBody>
          <a:bodyPr/>
          <a:lstStyle/>
          <a:p>
            <a:fld id="{2B86E77E-EA7E-7842-8DBD-7F161F200A98}" type="slidenum">
              <a:rPr lang="en-US" smtClean="0"/>
              <a:t>‹#›</a:t>
            </a:fld>
            <a:endParaRPr lang="en-US"/>
          </a:p>
        </p:txBody>
      </p:sp>
      <p:sp>
        <p:nvSpPr>
          <p:cNvPr id="7" name="Date Placeholder 3">
            <a:extLst>
              <a:ext uri="{FF2B5EF4-FFF2-40B4-BE49-F238E27FC236}">
                <a16:creationId xmlns:a16="http://schemas.microsoft.com/office/drawing/2014/main" id="{BC058839-32DE-74AD-D449-AAE1481F67F8}"/>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361393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 DRAFT -</a:t>
            </a:r>
          </a:p>
        </p:txBody>
      </p:sp>
      <p:sp>
        <p:nvSpPr>
          <p:cNvPr id="6" name="Slide Number Placeholder 5"/>
          <p:cNvSpPr>
            <a:spLocks noGrp="1"/>
          </p:cNvSpPr>
          <p:nvPr>
            <p:ph type="sldNum" sz="quarter" idx="12"/>
          </p:nvPr>
        </p:nvSpPr>
        <p:spPr/>
        <p:txBody>
          <a:bodyPr/>
          <a:lstStyle/>
          <a:p>
            <a:fld id="{2B86E77E-EA7E-7842-8DBD-7F161F200A98}" type="slidenum">
              <a:rPr lang="en-US" smtClean="0"/>
              <a:t>‹#›</a:t>
            </a:fld>
            <a:endParaRPr lang="en-US"/>
          </a:p>
        </p:txBody>
      </p:sp>
      <p:sp>
        <p:nvSpPr>
          <p:cNvPr id="7" name="Date Placeholder 3">
            <a:extLst>
              <a:ext uri="{FF2B5EF4-FFF2-40B4-BE49-F238E27FC236}">
                <a16:creationId xmlns:a16="http://schemas.microsoft.com/office/drawing/2014/main" id="{0571C2D3-54CD-3846-4460-9DE9B4602746}"/>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131236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a:cs typeface="Candara"/>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ndara"/>
                <a:cs typeface="Candara"/>
              </a:defRPr>
            </a:lvl1pPr>
            <a:lvl2pPr>
              <a:defRPr>
                <a:latin typeface="Candara"/>
                <a:cs typeface="Candara"/>
              </a:defRPr>
            </a:lvl2pPr>
            <a:lvl3pPr>
              <a:defRPr>
                <a:latin typeface="Candara"/>
                <a:cs typeface="Candara"/>
              </a:defRPr>
            </a:lvl3pPr>
            <a:lvl4pPr>
              <a:defRPr>
                <a:latin typeface="Candara"/>
                <a:cs typeface="Candara"/>
              </a:defRPr>
            </a:lvl4pPr>
            <a:lvl5pPr>
              <a:defRPr>
                <a:latin typeface="Candara"/>
                <a:cs typeface="Candar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
        <p:nvSpPr>
          <p:cNvPr id="5" name="Footer Placeholder 4"/>
          <p:cNvSpPr>
            <a:spLocks noGrp="1"/>
          </p:cNvSpPr>
          <p:nvPr>
            <p:ph type="ftr" sz="quarter" idx="11"/>
          </p:nvPr>
        </p:nvSpPr>
        <p:spPr/>
        <p:txBody>
          <a:bodyPr/>
          <a:lstStyle>
            <a:lvl1pPr>
              <a:defRPr>
                <a:latin typeface="Candara"/>
                <a:cs typeface="Candara"/>
              </a:defRPr>
            </a:lvl1pPr>
          </a:lstStyle>
          <a:p>
            <a:r>
              <a:rPr lang="en-US"/>
              <a:t>- DRAFT -</a:t>
            </a:r>
          </a:p>
        </p:txBody>
      </p:sp>
      <p:sp>
        <p:nvSpPr>
          <p:cNvPr id="6" name="Slide Number Placeholder 5"/>
          <p:cNvSpPr>
            <a:spLocks noGrp="1"/>
          </p:cNvSpPr>
          <p:nvPr>
            <p:ph type="sldNum" sz="quarter" idx="12"/>
          </p:nvPr>
        </p:nvSpPr>
        <p:spPr/>
        <p:txBody>
          <a:bodyPr/>
          <a:lstStyle>
            <a:lvl1pPr>
              <a:defRPr>
                <a:latin typeface="Candara"/>
                <a:cs typeface="Candara"/>
              </a:defRPr>
            </a:lvl1pPr>
          </a:lstStyle>
          <a:p>
            <a:fld id="{2B86E77E-EA7E-7842-8DBD-7F161F200A98}" type="slidenum">
              <a:rPr lang="en-US" smtClean="0"/>
              <a:pPr/>
              <a:t>‹#›</a:t>
            </a:fld>
            <a:endParaRPr lang="en-US"/>
          </a:p>
        </p:txBody>
      </p:sp>
      <p:cxnSp>
        <p:nvCxnSpPr>
          <p:cNvPr id="7" name="Straight Connector 6"/>
          <p:cNvCxnSpPr/>
          <p:nvPr userDrawn="1"/>
        </p:nvCxnSpPr>
        <p:spPr>
          <a:xfrm>
            <a:off x="228600" y="1023620"/>
            <a:ext cx="8686800" cy="4318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B6FBC43-0ACE-5EE4-88A9-915E531B2A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76941"/>
            <a:ext cx="2961057" cy="838467"/>
          </a:xfrm>
          <a:prstGeom prst="rect">
            <a:avLst/>
          </a:prstGeom>
        </p:spPr>
      </p:pic>
    </p:spTree>
    <p:extLst>
      <p:ext uri="{BB962C8B-B14F-4D97-AF65-F5344CB8AC3E}">
        <p14:creationId xmlns:p14="http://schemas.microsoft.com/office/powerpoint/2010/main" val="251232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2000" b="1" cap="all">
                <a:latin typeface="Candara"/>
                <a:cs typeface="Candara"/>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3600">
                <a:solidFill>
                  <a:schemeClr val="tx1">
                    <a:tint val="75000"/>
                  </a:schemeClr>
                </a:solidFill>
                <a:latin typeface="Candara"/>
                <a:cs typeface="Candar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Rectangle 10"/>
          <p:cNvSpPr/>
          <p:nvPr userDrawn="1"/>
        </p:nvSpPr>
        <p:spPr>
          <a:xfrm>
            <a:off x="228600" y="228600"/>
            <a:ext cx="8686800" cy="6390526"/>
          </a:xfrm>
          <a:prstGeom prst="rect">
            <a:avLst/>
          </a:prstGeom>
          <a:noFill/>
          <a:ln w="254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AE219E-E485-4A7B-2B56-EB2FC2824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10" y="470770"/>
            <a:ext cx="6404610" cy="1813560"/>
          </a:xfrm>
          <a:prstGeom prst="rect">
            <a:avLst/>
          </a:prstGeom>
        </p:spPr>
      </p:pic>
    </p:spTree>
    <p:extLst>
      <p:ext uri="{BB962C8B-B14F-4D97-AF65-F5344CB8AC3E}">
        <p14:creationId xmlns:p14="http://schemas.microsoft.com/office/powerpoint/2010/main" val="1323254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a:cs typeface="Candara"/>
              </a:defRPr>
            </a:lvl1pPr>
          </a:lstStyle>
          <a:p>
            <a:r>
              <a:rPr lang="en-US" dirty="0"/>
              <a:t>Click to edit Master title style</a:t>
            </a:r>
          </a:p>
        </p:txBody>
      </p:sp>
      <p:sp>
        <p:nvSpPr>
          <p:cNvPr id="3" name="Content Placeholder 2"/>
          <p:cNvSpPr>
            <a:spLocks noGrp="1"/>
          </p:cNvSpPr>
          <p:nvPr>
            <p:ph sz="half" idx="1"/>
          </p:nvPr>
        </p:nvSpPr>
        <p:spPr>
          <a:xfrm>
            <a:off x="228600" y="1295400"/>
            <a:ext cx="4267200" cy="4525963"/>
          </a:xfrm>
        </p:spPr>
        <p:txBody>
          <a:bodyPr/>
          <a:lstStyle>
            <a:lvl1pPr>
              <a:defRPr sz="2200">
                <a:latin typeface="Candara"/>
                <a:cs typeface="Candara"/>
              </a:defRPr>
            </a:lvl1pPr>
            <a:lvl2pPr>
              <a:defRPr sz="2000">
                <a:latin typeface="Candara"/>
                <a:cs typeface="Candara"/>
              </a:defRPr>
            </a:lvl2pPr>
            <a:lvl3pPr>
              <a:defRPr sz="1600">
                <a:latin typeface="Candara"/>
                <a:cs typeface="Candara"/>
              </a:defRPr>
            </a:lvl3pPr>
            <a:lvl4pPr>
              <a:defRPr sz="1400">
                <a:latin typeface="Candara"/>
                <a:cs typeface="Candara"/>
              </a:defRPr>
            </a:lvl4pPr>
            <a:lvl5pPr>
              <a:defRPr sz="1400">
                <a:latin typeface="Candara"/>
                <a:cs typeface="Canda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10" y="1295400"/>
            <a:ext cx="4267200" cy="4525963"/>
          </a:xfrm>
        </p:spPr>
        <p:txBody>
          <a:bodyPr/>
          <a:lstStyle>
            <a:lvl1pPr>
              <a:defRPr sz="2200">
                <a:latin typeface="Candara"/>
                <a:cs typeface="Candara"/>
              </a:defRPr>
            </a:lvl1pPr>
            <a:lvl2pPr>
              <a:defRPr sz="2000">
                <a:latin typeface="Candara"/>
                <a:cs typeface="Candara"/>
              </a:defRPr>
            </a:lvl2pPr>
            <a:lvl3pPr>
              <a:defRPr sz="1600">
                <a:latin typeface="Candara"/>
                <a:cs typeface="Candara"/>
              </a:defRPr>
            </a:lvl3pPr>
            <a:lvl4pPr>
              <a:defRPr sz="1400">
                <a:latin typeface="Candara"/>
                <a:cs typeface="Candara"/>
              </a:defRPr>
            </a:lvl4pPr>
            <a:lvl5pPr>
              <a:defRPr sz="1400">
                <a:latin typeface="Candara"/>
                <a:cs typeface="Candar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Candara"/>
                <a:cs typeface="Candara"/>
              </a:defRPr>
            </a:lvl1pPr>
          </a:lstStyle>
          <a:p>
            <a:r>
              <a:rPr lang="en-US"/>
              <a:t>- DRAFT -</a:t>
            </a:r>
          </a:p>
        </p:txBody>
      </p:sp>
      <p:sp>
        <p:nvSpPr>
          <p:cNvPr id="7" name="Slide Number Placeholder 6"/>
          <p:cNvSpPr>
            <a:spLocks noGrp="1"/>
          </p:cNvSpPr>
          <p:nvPr>
            <p:ph type="sldNum" sz="quarter" idx="12"/>
          </p:nvPr>
        </p:nvSpPr>
        <p:spPr/>
        <p:txBody>
          <a:bodyPr/>
          <a:lstStyle>
            <a:lvl1pPr>
              <a:defRPr>
                <a:latin typeface="Candara"/>
                <a:cs typeface="Candara"/>
              </a:defRPr>
            </a:lvl1pPr>
          </a:lstStyle>
          <a:p>
            <a:fld id="{2B86E77E-EA7E-7842-8DBD-7F161F200A98}" type="slidenum">
              <a:rPr lang="en-US" smtClean="0"/>
              <a:pPr/>
              <a:t>‹#›</a:t>
            </a:fld>
            <a:endParaRPr lang="en-US"/>
          </a:p>
        </p:txBody>
      </p:sp>
      <p:cxnSp>
        <p:nvCxnSpPr>
          <p:cNvPr id="12" name="Straight Connector 11"/>
          <p:cNvCxnSpPr/>
          <p:nvPr userDrawn="1"/>
        </p:nvCxnSpPr>
        <p:spPr>
          <a:xfrm>
            <a:off x="228600" y="1023620"/>
            <a:ext cx="8686800" cy="4318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57062D8-7919-C761-355C-8BDAA866E5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76941"/>
            <a:ext cx="2961057" cy="838467"/>
          </a:xfrm>
          <a:prstGeom prst="rect">
            <a:avLst/>
          </a:prstGeom>
        </p:spPr>
      </p:pic>
      <p:sp>
        <p:nvSpPr>
          <p:cNvPr id="9" name="Date Placeholder 3">
            <a:extLst>
              <a:ext uri="{FF2B5EF4-FFF2-40B4-BE49-F238E27FC236}">
                <a16:creationId xmlns:a16="http://schemas.microsoft.com/office/drawing/2014/main" id="{CA8CCCB7-A126-7D37-6091-D6187CC6D089}"/>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422484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a:cs typeface="Times"/>
              </a:defRPr>
            </a:lvl1pPr>
          </a:lstStyle>
          <a:p>
            <a:r>
              <a:rPr lang="en-US"/>
              <a:t>Click to edit Master title style</a:t>
            </a:r>
          </a:p>
        </p:txBody>
      </p:sp>
      <p:sp>
        <p:nvSpPr>
          <p:cNvPr id="3" name="Text Placeholder 2"/>
          <p:cNvSpPr>
            <a:spLocks noGrp="1"/>
          </p:cNvSpPr>
          <p:nvPr>
            <p:ph type="body" idx="1"/>
          </p:nvPr>
        </p:nvSpPr>
        <p:spPr>
          <a:xfrm>
            <a:off x="228600" y="1276350"/>
            <a:ext cx="4191000" cy="639762"/>
          </a:xfrm>
        </p:spPr>
        <p:txBody>
          <a:bodyPr anchor="b">
            <a:normAutofit/>
          </a:bodyPr>
          <a:lstStyle>
            <a:lvl1pPr marL="0" indent="0">
              <a:buNone/>
              <a:defRPr sz="2200" b="1">
                <a:latin typeface="Times"/>
                <a:cs typeface="Time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916112"/>
            <a:ext cx="4191000" cy="3951288"/>
          </a:xfrm>
        </p:spPr>
        <p:txBody>
          <a:bodyPr/>
          <a:lstStyle>
            <a:lvl1pPr>
              <a:defRPr sz="2000">
                <a:latin typeface="Times"/>
                <a:cs typeface="Times"/>
              </a:defRPr>
            </a:lvl1pPr>
            <a:lvl2pPr>
              <a:defRPr sz="1600">
                <a:latin typeface="Times"/>
                <a:cs typeface="Times"/>
              </a:defRPr>
            </a:lvl2pPr>
            <a:lvl3pPr>
              <a:defRPr sz="1400">
                <a:latin typeface="Times"/>
                <a:cs typeface="Times"/>
              </a:defRPr>
            </a:lvl3pPr>
            <a:lvl4pPr>
              <a:defRPr sz="1400">
                <a:latin typeface="Times"/>
                <a:cs typeface="Times"/>
              </a:defRPr>
            </a:lvl4pPr>
            <a:lvl5pPr>
              <a:defRPr sz="1400">
                <a:latin typeface="Times"/>
                <a:cs typeface="Time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276350"/>
            <a:ext cx="4343399" cy="639762"/>
          </a:xfrm>
        </p:spPr>
        <p:txBody>
          <a:bodyPr anchor="b">
            <a:normAutofit/>
          </a:bodyPr>
          <a:lstStyle>
            <a:lvl1pPr marL="0" indent="0">
              <a:buNone/>
              <a:defRPr sz="2200" b="1">
                <a:latin typeface="Times"/>
                <a:cs typeface="Time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16112"/>
            <a:ext cx="4343399" cy="3951288"/>
          </a:xfrm>
        </p:spPr>
        <p:txBody>
          <a:bodyPr/>
          <a:lstStyle>
            <a:lvl1pPr>
              <a:defRPr sz="2000">
                <a:latin typeface="Times"/>
                <a:cs typeface="Times"/>
              </a:defRPr>
            </a:lvl1pPr>
            <a:lvl2pPr>
              <a:defRPr sz="1600">
                <a:latin typeface="Times"/>
                <a:cs typeface="Times"/>
              </a:defRPr>
            </a:lvl2pPr>
            <a:lvl3pPr>
              <a:defRPr sz="1400">
                <a:latin typeface="Times"/>
                <a:cs typeface="Times"/>
              </a:defRPr>
            </a:lvl3pPr>
            <a:lvl4pPr>
              <a:defRPr sz="1400">
                <a:latin typeface="Times"/>
                <a:cs typeface="Times"/>
              </a:defRPr>
            </a:lvl4pPr>
            <a:lvl5pPr>
              <a:defRPr sz="1400">
                <a:latin typeface="Times"/>
                <a:cs typeface="Time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atin typeface="Times"/>
                <a:cs typeface="Times"/>
              </a:defRPr>
            </a:lvl1pPr>
          </a:lstStyle>
          <a:p>
            <a:r>
              <a:rPr lang="en-US"/>
              <a:t>- DRAFT -</a:t>
            </a:r>
          </a:p>
        </p:txBody>
      </p:sp>
      <p:sp>
        <p:nvSpPr>
          <p:cNvPr id="9" name="Slide Number Placeholder 8"/>
          <p:cNvSpPr>
            <a:spLocks noGrp="1"/>
          </p:cNvSpPr>
          <p:nvPr>
            <p:ph type="sldNum" sz="quarter" idx="12"/>
          </p:nvPr>
        </p:nvSpPr>
        <p:spPr/>
        <p:txBody>
          <a:bodyPr/>
          <a:lstStyle>
            <a:lvl1pPr>
              <a:defRPr>
                <a:latin typeface="Times"/>
                <a:cs typeface="Times"/>
              </a:defRPr>
            </a:lvl1pPr>
          </a:lstStyle>
          <a:p>
            <a:fld id="{2B86E77E-EA7E-7842-8DBD-7F161F200A98}" type="slidenum">
              <a:rPr lang="en-US" smtClean="0"/>
              <a:pPr/>
              <a:t>‹#›</a:t>
            </a:fld>
            <a:endParaRPr lang="en-US"/>
          </a:p>
        </p:txBody>
      </p:sp>
      <p:cxnSp>
        <p:nvCxnSpPr>
          <p:cNvPr id="14" name="Straight Connector 13"/>
          <p:cNvCxnSpPr/>
          <p:nvPr userDrawn="1"/>
        </p:nvCxnSpPr>
        <p:spPr>
          <a:xfrm>
            <a:off x="228600" y="1023620"/>
            <a:ext cx="8686800" cy="4318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F556C97A-1357-8B61-4A7C-97658D0C22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76941"/>
            <a:ext cx="2961057" cy="838467"/>
          </a:xfrm>
          <a:prstGeom prst="rect">
            <a:avLst/>
          </a:prstGeom>
        </p:spPr>
      </p:pic>
      <p:sp>
        <p:nvSpPr>
          <p:cNvPr id="11" name="Date Placeholder 3">
            <a:extLst>
              <a:ext uri="{FF2B5EF4-FFF2-40B4-BE49-F238E27FC236}">
                <a16:creationId xmlns:a16="http://schemas.microsoft.com/office/drawing/2014/main" id="{7443381C-F67F-0BDC-FE38-AF088B2FA333}"/>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339411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a:cs typeface="Candara"/>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latin typeface="Candara"/>
                <a:cs typeface="Candara"/>
              </a:defRPr>
            </a:lvl1pPr>
          </a:lstStyle>
          <a:p>
            <a:r>
              <a:rPr lang="en-US"/>
              <a:t>- DRAFT -</a:t>
            </a:r>
          </a:p>
        </p:txBody>
      </p:sp>
      <p:sp>
        <p:nvSpPr>
          <p:cNvPr id="5" name="Slide Number Placeholder 4"/>
          <p:cNvSpPr>
            <a:spLocks noGrp="1"/>
          </p:cNvSpPr>
          <p:nvPr>
            <p:ph type="sldNum" sz="quarter" idx="12"/>
          </p:nvPr>
        </p:nvSpPr>
        <p:spPr/>
        <p:txBody>
          <a:bodyPr/>
          <a:lstStyle>
            <a:lvl1pPr>
              <a:defRPr>
                <a:latin typeface="Candara"/>
                <a:cs typeface="Candara"/>
              </a:defRPr>
            </a:lvl1pPr>
          </a:lstStyle>
          <a:p>
            <a:fld id="{2B86E77E-EA7E-7842-8DBD-7F161F200A98}" type="slidenum">
              <a:rPr lang="en-US" smtClean="0"/>
              <a:pPr/>
              <a:t>‹#›</a:t>
            </a:fld>
            <a:endParaRPr lang="en-US"/>
          </a:p>
        </p:txBody>
      </p:sp>
      <p:cxnSp>
        <p:nvCxnSpPr>
          <p:cNvPr id="10" name="Straight Connector 9"/>
          <p:cNvCxnSpPr>
            <a:cxnSpLocks/>
          </p:cNvCxnSpPr>
          <p:nvPr userDrawn="1"/>
        </p:nvCxnSpPr>
        <p:spPr>
          <a:xfrm>
            <a:off x="228600" y="1066800"/>
            <a:ext cx="8686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786688A2-B8A6-3A4B-27C1-B5E3D2759C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76941"/>
            <a:ext cx="2961057" cy="838467"/>
          </a:xfrm>
          <a:prstGeom prst="rect">
            <a:avLst/>
          </a:prstGeom>
        </p:spPr>
      </p:pic>
    </p:spTree>
    <p:extLst>
      <p:ext uri="{BB962C8B-B14F-4D97-AF65-F5344CB8AC3E}">
        <p14:creationId xmlns:p14="http://schemas.microsoft.com/office/powerpoint/2010/main" val="2495367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Candara"/>
                <a:cs typeface="Candara"/>
              </a:defRPr>
            </a:lvl1pPr>
          </a:lstStyle>
          <a:p>
            <a:r>
              <a:rPr lang="en-US"/>
              <a:t>- DRAFT -</a:t>
            </a:r>
          </a:p>
        </p:txBody>
      </p:sp>
      <p:sp>
        <p:nvSpPr>
          <p:cNvPr id="4" name="Slide Number Placeholder 3"/>
          <p:cNvSpPr>
            <a:spLocks noGrp="1"/>
          </p:cNvSpPr>
          <p:nvPr>
            <p:ph type="sldNum" sz="quarter" idx="12"/>
          </p:nvPr>
        </p:nvSpPr>
        <p:spPr/>
        <p:txBody>
          <a:bodyPr/>
          <a:lstStyle>
            <a:lvl1pPr>
              <a:defRPr>
                <a:latin typeface="Candara"/>
                <a:cs typeface="Candara"/>
              </a:defRPr>
            </a:lvl1pPr>
          </a:lstStyle>
          <a:p>
            <a:fld id="{2B86E77E-EA7E-7842-8DBD-7F161F200A98}" type="slidenum">
              <a:rPr lang="en-US" smtClean="0"/>
              <a:pPr/>
              <a:t>‹#›</a:t>
            </a:fld>
            <a:endParaRPr lang="en-US"/>
          </a:p>
        </p:txBody>
      </p:sp>
      <p:sp>
        <p:nvSpPr>
          <p:cNvPr id="5" name="Date Placeholder 3">
            <a:extLst>
              <a:ext uri="{FF2B5EF4-FFF2-40B4-BE49-F238E27FC236}">
                <a16:creationId xmlns:a16="http://schemas.microsoft.com/office/drawing/2014/main" id="{7A0A18F4-462A-819F-5EE3-7F2BC78782BB}"/>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148395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DRAFT -</a:t>
            </a:r>
          </a:p>
        </p:txBody>
      </p:sp>
      <p:sp>
        <p:nvSpPr>
          <p:cNvPr id="7" name="Slide Number Placeholder 6"/>
          <p:cNvSpPr>
            <a:spLocks noGrp="1"/>
          </p:cNvSpPr>
          <p:nvPr>
            <p:ph type="sldNum" sz="quarter" idx="12"/>
          </p:nvPr>
        </p:nvSpPr>
        <p:spPr/>
        <p:txBody>
          <a:bodyPr/>
          <a:lstStyle/>
          <a:p>
            <a:fld id="{2B86E77E-EA7E-7842-8DBD-7F161F200A98}" type="slidenum">
              <a:rPr lang="en-US" smtClean="0"/>
              <a:t>‹#›</a:t>
            </a:fld>
            <a:endParaRPr lang="en-US"/>
          </a:p>
        </p:txBody>
      </p:sp>
      <p:sp>
        <p:nvSpPr>
          <p:cNvPr id="8" name="Date Placeholder 3">
            <a:extLst>
              <a:ext uri="{FF2B5EF4-FFF2-40B4-BE49-F238E27FC236}">
                <a16:creationId xmlns:a16="http://schemas.microsoft.com/office/drawing/2014/main" id="{982DEE21-935C-BFD9-85B7-CA3EE548FFD1}"/>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215745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DRAFT -</a:t>
            </a:r>
          </a:p>
        </p:txBody>
      </p:sp>
      <p:sp>
        <p:nvSpPr>
          <p:cNvPr id="7" name="Slide Number Placeholder 6"/>
          <p:cNvSpPr>
            <a:spLocks noGrp="1"/>
          </p:cNvSpPr>
          <p:nvPr>
            <p:ph type="sldNum" sz="quarter" idx="12"/>
          </p:nvPr>
        </p:nvSpPr>
        <p:spPr/>
        <p:txBody>
          <a:bodyPr/>
          <a:lstStyle/>
          <a:p>
            <a:fld id="{2B86E77E-EA7E-7842-8DBD-7F161F200A98}" type="slidenum">
              <a:rPr lang="en-US" smtClean="0"/>
              <a:t>‹#›</a:t>
            </a:fld>
            <a:endParaRPr lang="en-US"/>
          </a:p>
        </p:txBody>
      </p:sp>
      <p:sp>
        <p:nvSpPr>
          <p:cNvPr id="8" name="Date Placeholder 3">
            <a:extLst>
              <a:ext uri="{FF2B5EF4-FFF2-40B4-BE49-F238E27FC236}">
                <a16:creationId xmlns:a16="http://schemas.microsoft.com/office/drawing/2014/main" id="{08D29525-6DB4-3463-338C-029829EB5374}"/>
              </a:ext>
            </a:extLst>
          </p:cNvPr>
          <p:cNvSpPr>
            <a:spLocks noGrp="1"/>
          </p:cNvSpPr>
          <p:nvPr>
            <p:ph type="dt" sz="half" idx="10"/>
          </p:nvPr>
        </p:nvSpPr>
        <p:spPr>
          <a:xfrm>
            <a:off x="1295400" y="6479021"/>
            <a:ext cx="2133600" cy="365125"/>
          </a:xfrm>
          <a:prstGeom prst="rect">
            <a:avLst/>
          </a:prstGeom>
        </p:spPr>
        <p:txBody>
          <a:bodyPr/>
          <a:lstStyle>
            <a:lvl1pPr>
              <a:defRPr sz="1200">
                <a:latin typeface="Candara"/>
                <a:cs typeface="Candara"/>
              </a:defRPr>
            </a:lvl1pPr>
          </a:lstStyle>
          <a:p>
            <a:fld id="{E4E33519-AA9D-E34D-A09E-670413F03E74}" type="datetime1">
              <a:rPr lang="en-US" smtClean="0"/>
              <a:pPr/>
              <a:t>10/4/2023</a:t>
            </a:fld>
            <a:endParaRPr lang="en-US"/>
          </a:p>
        </p:txBody>
      </p:sp>
    </p:spTree>
    <p:extLst>
      <p:ext uri="{BB962C8B-B14F-4D97-AF65-F5344CB8AC3E}">
        <p14:creationId xmlns:p14="http://schemas.microsoft.com/office/powerpoint/2010/main" val="178965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6200"/>
            <a:ext cx="7239000" cy="93149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228600" y="1219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400" y="6492875"/>
            <a:ext cx="990600" cy="365125"/>
          </a:xfrm>
          <a:prstGeom prst="rect">
            <a:avLst/>
          </a:prstGeom>
        </p:spPr>
        <p:txBody>
          <a:bodyPr vert="horz" lIns="91440" tIns="45720" rIns="91440" bIns="45720" rtlCol="0" anchor="b"/>
          <a:lstStyle>
            <a:lvl1pPr algn="l">
              <a:defRPr sz="1200">
                <a:solidFill>
                  <a:schemeClr val="tx1">
                    <a:tint val="75000"/>
                  </a:schemeClr>
                </a:solidFill>
                <a:latin typeface="Candara"/>
                <a:cs typeface="Candara"/>
              </a:defRPr>
            </a:lvl1pPr>
          </a:lstStyle>
          <a:p>
            <a:r>
              <a:rPr lang="en-US"/>
              <a:t>- DRAFT -</a:t>
            </a:r>
          </a:p>
        </p:txBody>
      </p:sp>
      <p:sp>
        <p:nvSpPr>
          <p:cNvPr id="6" name="Slide Number Placeholder 5"/>
          <p:cNvSpPr>
            <a:spLocks noGrp="1"/>
          </p:cNvSpPr>
          <p:nvPr>
            <p:ph type="sldNum" sz="quarter" idx="4"/>
          </p:nvPr>
        </p:nvSpPr>
        <p:spPr>
          <a:xfrm>
            <a:off x="8229600" y="6492875"/>
            <a:ext cx="762000" cy="365125"/>
          </a:xfrm>
          <a:prstGeom prst="rect">
            <a:avLst/>
          </a:prstGeom>
        </p:spPr>
        <p:txBody>
          <a:bodyPr vert="horz" lIns="91440" tIns="45720" rIns="91440" bIns="45720" rtlCol="0" anchor="b"/>
          <a:lstStyle>
            <a:lvl1pPr algn="r">
              <a:defRPr sz="1200">
                <a:solidFill>
                  <a:schemeClr val="tx1">
                    <a:tint val="75000"/>
                  </a:schemeClr>
                </a:solidFill>
                <a:latin typeface="Candara"/>
                <a:cs typeface="Candara"/>
              </a:defRPr>
            </a:lvl1pPr>
          </a:lstStyle>
          <a:p>
            <a:fld id="{2B86E77E-EA7E-7842-8DBD-7F161F200A98}" type="slidenum">
              <a:rPr lang="en-US" smtClean="0"/>
              <a:pPr/>
              <a:t>‹#›</a:t>
            </a:fld>
            <a:endParaRPr lang="en-US" dirty="0"/>
          </a:p>
        </p:txBody>
      </p:sp>
    </p:spTree>
    <p:extLst>
      <p:ext uri="{BB962C8B-B14F-4D97-AF65-F5344CB8AC3E}">
        <p14:creationId xmlns:p14="http://schemas.microsoft.com/office/powerpoint/2010/main" val="391615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457200" rtl="0" eaLnBrk="1" latinLnBrk="0" hangingPunct="1">
        <a:spcBef>
          <a:spcPct val="0"/>
        </a:spcBef>
        <a:buNone/>
        <a:defRPr sz="2400" kern="1200">
          <a:solidFill>
            <a:schemeClr val="tx1"/>
          </a:solidFill>
          <a:latin typeface="Candara"/>
          <a:ea typeface="+mj-ea"/>
          <a:cs typeface="Candara"/>
        </a:defRPr>
      </a:lvl1pPr>
    </p:titleStyle>
    <p:bodyStyle>
      <a:lvl1pPr marL="342900" indent="-342900" algn="l" defTabSz="457200" rtl="0" eaLnBrk="1" latinLnBrk="0" hangingPunct="1">
        <a:spcBef>
          <a:spcPct val="20000"/>
        </a:spcBef>
        <a:buSzPct val="60000"/>
        <a:buFont typeface="Wingdings" charset="2"/>
        <a:buChar char="q"/>
        <a:defRPr sz="1800" kern="1200">
          <a:solidFill>
            <a:schemeClr val="tx1"/>
          </a:solidFill>
          <a:latin typeface="Candara"/>
          <a:ea typeface="+mn-ea"/>
          <a:cs typeface="Candara"/>
        </a:defRPr>
      </a:lvl1pPr>
      <a:lvl2pPr marL="742950" indent="-285750" algn="l" defTabSz="457200" rtl="0" eaLnBrk="1" latinLnBrk="0" hangingPunct="1">
        <a:spcBef>
          <a:spcPct val="20000"/>
        </a:spcBef>
        <a:buSzPct val="60000"/>
        <a:buFont typeface="Wingdings" charset="2"/>
        <a:buChar char="v"/>
        <a:defRPr sz="1400" kern="1200">
          <a:solidFill>
            <a:schemeClr val="tx1"/>
          </a:solidFill>
          <a:latin typeface="Candara"/>
          <a:ea typeface="+mn-ea"/>
          <a:cs typeface="Candara"/>
        </a:defRPr>
      </a:lvl2pPr>
      <a:lvl3pPr marL="1143000" indent="-228600" algn="l" defTabSz="457200" rtl="0" eaLnBrk="1" latinLnBrk="0" hangingPunct="1">
        <a:spcBef>
          <a:spcPct val="20000"/>
        </a:spcBef>
        <a:buFont typeface="Wingdings" charset="2"/>
        <a:buChar char="§"/>
        <a:defRPr sz="1200" kern="1200">
          <a:solidFill>
            <a:schemeClr val="tx1"/>
          </a:solidFill>
          <a:latin typeface="Candara"/>
          <a:ea typeface="+mn-ea"/>
          <a:cs typeface="Candara"/>
        </a:defRPr>
      </a:lvl3pPr>
      <a:lvl4pPr marL="1600200" indent="-228600" algn="l" defTabSz="457200" rtl="0" eaLnBrk="1" latinLnBrk="0" hangingPunct="1">
        <a:spcBef>
          <a:spcPct val="20000"/>
        </a:spcBef>
        <a:buFont typeface="Wingdings" charset="2"/>
        <a:buChar char="Ø"/>
        <a:defRPr sz="1100" kern="1200">
          <a:solidFill>
            <a:schemeClr val="tx1"/>
          </a:solidFill>
          <a:latin typeface="Candara"/>
          <a:ea typeface="+mn-ea"/>
          <a:cs typeface="Candara"/>
        </a:defRPr>
      </a:lvl4pPr>
      <a:lvl5pPr marL="2057400" indent="-228600" algn="l" defTabSz="457200" rtl="0" eaLnBrk="1" latinLnBrk="0" hangingPunct="1">
        <a:spcBef>
          <a:spcPct val="20000"/>
        </a:spcBef>
        <a:buFont typeface="Arial"/>
        <a:buChar char="»"/>
        <a:defRPr sz="11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9BB4E-D990-308B-3D86-6304FC4BA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401973"/>
            <a:ext cx="7772400" cy="2200870"/>
          </a:xfrm>
          <a:prstGeom prst="rect">
            <a:avLst/>
          </a:prstGeom>
        </p:spPr>
      </p:pic>
      <p:sp>
        <p:nvSpPr>
          <p:cNvPr id="4" name="TextBox 3">
            <a:extLst>
              <a:ext uri="{FF2B5EF4-FFF2-40B4-BE49-F238E27FC236}">
                <a16:creationId xmlns:a16="http://schemas.microsoft.com/office/drawing/2014/main" id="{5B528154-3D41-3115-A0CD-DCC6B4A5B713}"/>
              </a:ext>
            </a:extLst>
          </p:cNvPr>
          <p:cNvSpPr txBox="1"/>
          <p:nvPr/>
        </p:nvSpPr>
        <p:spPr>
          <a:xfrm>
            <a:off x="3276600" y="3781835"/>
            <a:ext cx="5288280" cy="923330"/>
          </a:xfrm>
          <a:prstGeom prst="rect">
            <a:avLst/>
          </a:prstGeom>
          <a:noFill/>
        </p:spPr>
        <p:txBody>
          <a:bodyPr wrap="square">
            <a:spAutoFit/>
          </a:bodyPr>
          <a:lstStyle/>
          <a:p>
            <a:pPr algn="r"/>
            <a:r>
              <a:rPr lang="en-US" dirty="0"/>
              <a:t>A  Retail Marijuana Dispensary in Boston’s Back Bay</a:t>
            </a:r>
          </a:p>
          <a:p>
            <a:pPr algn="r"/>
            <a:endParaRPr lang="en-US" dirty="0"/>
          </a:p>
          <a:p>
            <a:pPr algn="r"/>
            <a:r>
              <a:rPr lang="en-US" dirty="0"/>
              <a:t>Community Impact Meeting</a:t>
            </a:r>
          </a:p>
        </p:txBody>
      </p:sp>
    </p:spTree>
    <p:extLst>
      <p:ext uri="{BB962C8B-B14F-4D97-AF65-F5344CB8AC3E}">
        <p14:creationId xmlns:p14="http://schemas.microsoft.com/office/powerpoint/2010/main" val="339231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B1C9-E01F-7F1D-6E12-7940BA8258F0}"/>
              </a:ext>
            </a:extLst>
          </p:cNvPr>
          <p:cNvSpPr>
            <a:spLocks noGrp="1"/>
          </p:cNvSpPr>
          <p:nvPr>
            <p:ph type="title"/>
          </p:nvPr>
        </p:nvSpPr>
        <p:spPr/>
        <p:txBody>
          <a:bodyPr/>
          <a:lstStyle/>
          <a:p>
            <a:r>
              <a:rPr lang="en-US" dirty="0"/>
              <a:t>Safety &amp; Security</a:t>
            </a:r>
          </a:p>
        </p:txBody>
      </p:sp>
      <p:sp>
        <p:nvSpPr>
          <p:cNvPr id="3" name="Slide Number Placeholder 2">
            <a:extLst>
              <a:ext uri="{FF2B5EF4-FFF2-40B4-BE49-F238E27FC236}">
                <a16:creationId xmlns:a16="http://schemas.microsoft.com/office/drawing/2014/main" id="{5027A1AF-CF2B-567A-A5AB-BA8B782886C7}"/>
              </a:ext>
            </a:extLst>
          </p:cNvPr>
          <p:cNvSpPr>
            <a:spLocks noGrp="1"/>
          </p:cNvSpPr>
          <p:nvPr>
            <p:ph type="sldNum" sz="quarter" idx="12"/>
          </p:nvPr>
        </p:nvSpPr>
        <p:spPr/>
        <p:txBody>
          <a:bodyPr/>
          <a:lstStyle/>
          <a:p>
            <a:fld id="{2B86E77E-EA7E-7842-8DBD-7F161F200A98}" type="slidenum">
              <a:rPr lang="en-US" smtClean="0"/>
              <a:pPr/>
              <a:t>10</a:t>
            </a:fld>
            <a:endParaRPr lang="en-US"/>
          </a:p>
        </p:txBody>
      </p:sp>
      <p:sp>
        <p:nvSpPr>
          <p:cNvPr id="4" name="Rounded Rectangle 3">
            <a:extLst>
              <a:ext uri="{FF2B5EF4-FFF2-40B4-BE49-F238E27FC236}">
                <a16:creationId xmlns:a16="http://schemas.microsoft.com/office/drawing/2014/main" id="{32DB3C16-8FB7-00C4-0C19-C4AC8301500A}"/>
              </a:ext>
            </a:extLst>
          </p:cNvPr>
          <p:cNvSpPr/>
          <p:nvPr/>
        </p:nvSpPr>
        <p:spPr>
          <a:xfrm>
            <a:off x="152400" y="1430478"/>
            <a:ext cx="8839199" cy="1014299"/>
          </a:xfrm>
          <a:prstGeom prst="roundRect">
            <a:avLst>
              <a:gd name="adj" fmla="val 10000"/>
            </a:avLst>
          </a:prstGeom>
          <a:solidFill>
            <a:schemeClr val="accent5">
              <a:lumMod val="50000"/>
            </a:schemeClr>
          </a:solidFill>
        </p:spPr>
        <p:style>
          <a:lnRef idx="0">
            <a:schemeClr val="lt1">
              <a:alpha val="0"/>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
        <p:nvSpPr>
          <p:cNvPr id="5" name="Rectangle 4" descr="Group">
            <a:extLst>
              <a:ext uri="{FF2B5EF4-FFF2-40B4-BE49-F238E27FC236}">
                <a16:creationId xmlns:a16="http://schemas.microsoft.com/office/drawing/2014/main" id="{2906B657-DD4B-9DC4-ADA3-C863FC6F8BBD}"/>
              </a:ext>
            </a:extLst>
          </p:cNvPr>
          <p:cNvSpPr/>
          <p:nvPr/>
        </p:nvSpPr>
        <p:spPr>
          <a:xfrm>
            <a:off x="459225" y="1658695"/>
            <a:ext cx="557864" cy="557864"/>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A4B14448-9D41-D981-207B-09452FE76CF3}"/>
              </a:ext>
            </a:extLst>
          </p:cNvPr>
          <p:cNvSpPr/>
          <p:nvPr/>
        </p:nvSpPr>
        <p:spPr>
          <a:xfrm>
            <a:off x="1323915" y="1430478"/>
            <a:ext cx="7667684" cy="1014299"/>
          </a:xfrm>
          <a:custGeom>
            <a:avLst/>
            <a:gdLst>
              <a:gd name="connsiteX0" fmla="*/ 0 w 10054291"/>
              <a:gd name="connsiteY0" fmla="*/ 0 h 1014299"/>
              <a:gd name="connsiteX1" fmla="*/ 10054291 w 10054291"/>
              <a:gd name="connsiteY1" fmla="*/ 0 h 1014299"/>
              <a:gd name="connsiteX2" fmla="*/ 10054291 w 10054291"/>
              <a:gd name="connsiteY2" fmla="*/ 1014299 h 1014299"/>
              <a:gd name="connsiteX3" fmla="*/ 0 w 10054291"/>
              <a:gd name="connsiteY3" fmla="*/ 1014299 h 1014299"/>
              <a:gd name="connsiteX4" fmla="*/ 0 w 10054291"/>
              <a:gd name="connsiteY4" fmla="*/ 0 h 101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291" h="1014299">
                <a:moveTo>
                  <a:pt x="0" y="0"/>
                </a:moveTo>
                <a:lnTo>
                  <a:pt x="10054291" y="0"/>
                </a:lnTo>
                <a:lnTo>
                  <a:pt x="10054291" y="1014299"/>
                </a:lnTo>
                <a:lnTo>
                  <a:pt x="0" y="10142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7347" tIns="107347" rIns="107347" bIns="10734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aramond" panose="02020404030301010803" pitchFamily="18" charset="0"/>
              </a:rPr>
              <a:t>Copley Connection’s Security Plan will ensure that the premises is safe and protected for all patients, caregivers, staff, visitors, and the general public.</a:t>
            </a:r>
          </a:p>
        </p:txBody>
      </p:sp>
      <p:sp>
        <p:nvSpPr>
          <p:cNvPr id="7" name="Rounded Rectangle 6">
            <a:extLst>
              <a:ext uri="{FF2B5EF4-FFF2-40B4-BE49-F238E27FC236}">
                <a16:creationId xmlns:a16="http://schemas.microsoft.com/office/drawing/2014/main" id="{85F5F7DD-761B-870B-5D71-D3638A05CAB7}"/>
              </a:ext>
            </a:extLst>
          </p:cNvPr>
          <p:cNvSpPr/>
          <p:nvPr/>
        </p:nvSpPr>
        <p:spPr>
          <a:xfrm>
            <a:off x="152400" y="2698352"/>
            <a:ext cx="8839199" cy="1014299"/>
          </a:xfrm>
          <a:prstGeom prst="roundRect">
            <a:avLst>
              <a:gd name="adj" fmla="val 10000"/>
            </a:avLst>
          </a:prstGeom>
          <a:solidFill>
            <a:schemeClr val="tx2">
              <a:lumMod val="60000"/>
              <a:lumOff val="40000"/>
            </a:schemeClr>
          </a:solidFill>
        </p:spPr>
        <p:style>
          <a:lnRef idx="0">
            <a:schemeClr val="lt1">
              <a:alpha val="0"/>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p:style>
      </p:sp>
      <p:sp>
        <p:nvSpPr>
          <p:cNvPr id="8" name="Rectangle 7" descr="Checkmark">
            <a:extLst>
              <a:ext uri="{FF2B5EF4-FFF2-40B4-BE49-F238E27FC236}">
                <a16:creationId xmlns:a16="http://schemas.microsoft.com/office/drawing/2014/main" id="{4C80B176-2BA3-04C1-BF1F-6B68CDDE3FA0}"/>
              </a:ext>
            </a:extLst>
          </p:cNvPr>
          <p:cNvSpPr/>
          <p:nvPr/>
        </p:nvSpPr>
        <p:spPr>
          <a:xfrm>
            <a:off x="459225" y="2926569"/>
            <a:ext cx="557864" cy="557864"/>
          </a:xfrm>
          <a:prstGeom prst="rect">
            <a:avLst/>
          </a:pr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id="{56AC6D23-6DCB-0014-7989-930B4E9FA5AE}"/>
              </a:ext>
            </a:extLst>
          </p:cNvPr>
          <p:cNvSpPr/>
          <p:nvPr/>
        </p:nvSpPr>
        <p:spPr>
          <a:xfrm>
            <a:off x="1323915" y="2698352"/>
            <a:ext cx="7667684" cy="1014299"/>
          </a:xfrm>
          <a:custGeom>
            <a:avLst/>
            <a:gdLst>
              <a:gd name="connsiteX0" fmla="*/ 0 w 10054291"/>
              <a:gd name="connsiteY0" fmla="*/ 0 h 1014299"/>
              <a:gd name="connsiteX1" fmla="*/ 10054291 w 10054291"/>
              <a:gd name="connsiteY1" fmla="*/ 0 h 1014299"/>
              <a:gd name="connsiteX2" fmla="*/ 10054291 w 10054291"/>
              <a:gd name="connsiteY2" fmla="*/ 1014299 h 1014299"/>
              <a:gd name="connsiteX3" fmla="*/ 0 w 10054291"/>
              <a:gd name="connsiteY3" fmla="*/ 1014299 h 1014299"/>
              <a:gd name="connsiteX4" fmla="*/ 0 w 10054291"/>
              <a:gd name="connsiteY4" fmla="*/ 0 h 101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291" h="1014299">
                <a:moveTo>
                  <a:pt x="0" y="0"/>
                </a:moveTo>
                <a:lnTo>
                  <a:pt x="10054291" y="0"/>
                </a:lnTo>
                <a:lnTo>
                  <a:pt x="10054291" y="1014299"/>
                </a:lnTo>
                <a:lnTo>
                  <a:pt x="0" y="10142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7347" tIns="107347" rIns="107347" bIns="10734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aramond" panose="02020404030301010803" pitchFamily="18" charset="0"/>
              </a:rPr>
              <a:t>Copley Connection will engage Integrated Security Group to design, implement and monitor the security system.</a:t>
            </a:r>
          </a:p>
        </p:txBody>
      </p:sp>
      <p:sp>
        <p:nvSpPr>
          <p:cNvPr id="10" name="Rounded Rectangle 9">
            <a:extLst>
              <a:ext uri="{FF2B5EF4-FFF2-40B4-BE49-F238E27FC236}">
                <a16:creationId xmlns:a16="http://schemas.microsoft.com/office/drawing/2014/main" id="{B96FC22C-7B92-1AF5-645F-339FCF017506}"/>
              </a:ext>
            </a:extLst>
          </p:cNvPr>
          <p:cNvSpPr/>
          <p:nvPr/>
        </p:nvSpPr>
        <p:spPr>
          <a:xfrm>
            <a:off x="152400" y="3966226"/>
            <a:ext cx="8839199" cy="1014299"/>
          </a:xfrm>
          <a:prstGeom prst="roundRect">
            <a:avLst>
              <a:gd name="adj" fmla="val 10000"/>
            </a:avLst>
          </a:prstGeom>
          <a:solidFill>
            <a:schemeClr val="tx2">
              <a:lumMod val="50000"/>
            </a:schemeClr>
          </a:solidFill>
        </p:spPr>
        <p:style>
          <a:lnRef idx="0">
            <a:schemeClr val="lt1">
              <a:alpha val="0"/>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p:style>
      </p:sp>
      <p:sp>
        <p:nvSpPr>
          <p:cNvPr id="11" name="Rectangle 10" descr="Warning">
            <a:extLst>
              <a:ext uri="{FF2B5EF4-FFF2-40B4-BE49-F238E27FC236}">
                <a16:creationId xmlns:a16="http://schemas.microsoft.com/office/drawing/2014/main" id="{504FBF7E-3B06-E65F-1A2B-6FFCC1B7CA37}"/>
              </a:ext>
            </a:extLst>
          </p:cNvPr>
          <p:cNvSpPr/>
          <p:nvPr/>
        </p:nvSpPr>
        <p:spPr>
          <a:xfrm>
            <a:off x="459225" y="4194444"/>
            <a:ext cx="557864" cy="557864"/>
          </a:xfrm>
          <a:prstGeom prst="rect">
            <a:avLst/>
          </a:pr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2" name="Freeform 11">
            <a:extLst>
              <a:ext uri="{FF2B5EF4-FFF2-40B4-BE49-F238E27FC236}">
                <a16:creationId xmlns:a16="http://schemas.microsoft.com/office/drawing/2014/main" id="{85DB9122-43C9-D47F-9D98-43D68CFE1D2A}"/>
              </a:ext>
            </a:extLst>
          </p:cNvPr>
          <p:cNvSpPr/>
          <p:nvPr/>
        </p:nvSpPr>
        <p:spPr>
          <a:xfrm>
            <a:off x="1323915" y="3966226"/>
            <a:ext cx="7667684" cy="1014299"/>
          </a:xfrm>
          <a:custGeom>
            <a:avLst/>
            <a:gdLst>
              <a:gd name="connsiteX0" fmla="*/ 0 w 10054291"/>
              <a:gd name="connsiteY0" fmla="*/ 0 h 1014299"/>
              <a:gd name="connsiteX1" fmla="*/ 10054291 w 10054291"/>
              <a:gd name="connsiteY1" fmla="*/ 0 h 1014299"/>
              <a:gd name="connsiteX2" fmla="*/ 10054291 w 10054291"/>
              <a:gd name="connsiteY2" fmla="*/ 1014299 h 1014299"/>
              <a:gd name="connsiteX3" fmla="*/ 0 w 10054291"/>
              <a:gd name="connsiteY3" fmla="*/ 1014299 h 1014299"/>
              <a:gd name="connsiteX4" fmla="*/ 0 w 10054291"/>
              <a:gd name="connsiteY4" fmla="*/ 0 h 101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291" h="1014299">
                <a:moveTo>
                  <a:pt x="0" y="0"/>
                </a:moveTo>
                <a:lnTo>
                  <a:pt x="10054291" y="0"/>
                </a:lnTo>
                <a:lnTo>
                  <a:pt x="10054291" y="1014299"/>
                </a:lnTo>
                <a:lnTo>
                  <a:pt x="0" y="10142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7347" tIns="107347" rIns="107347" bIns="10734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aramond" panose="02020404030301010803" pitchFamily="18" charset="0"/>
              </a:rPr>
              <a:t>Pursuant to 935 CMR 500.110(1)(a)-(o), Copley Connection will implement sufficient safety measures to prevent unauthorized entrance into the facility and theft from occurring.</a:t>
            </a:r>
          </a:p>
        </p:txBody>
      </p:sp>
      <p:sp>
        <p:nvSpPr>
          <p:cNvPr id="13" name="Rounded Rectangle 12">
            <a:extLst>
              <a:ext uri="{FF2B5EF4-FFF2-40B4-BE49-F238E27FC236}">
                <a16:creationId xmlns:a16="http://schemas.microsoft.com/office/drawing/2014/main" id="{4F01DCF4-421F-2CD4-7910-C20854C069BC}"/>
              </a:ext>
            </a:extLst>
          </p:cNvPr>
          <p:cNvSpPr/>
          <p:nvPr/>
        </p:nvSpPr>
        <p:spPr>
          <a:xfrm>
            <a:off x="152400" y="5234101"/>
            <a:ext cx="8839199" cy="1014299"/>
          </a:xfrm>
          <a:prstGeom prst="roundRect">
            <a:avLst>
              <a:gd name="adj" fmla="val 10000"/>
            </a:avLst>
          </a:prstGeom>
          <a:solidFill>
            <a:schemeClr val="accent1">
              <a:lumMod val="50000"/>
            </a:schemeClr>
          </a:solidFill>
        </p:spPr>
        <p:style>
          <a:lnRef idx="0">
            <a:schemeClr val="lt1">
              <a:alpha val="0"/>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p:style>
      </p:sp>
      <p:sp>
        <p:nvSpPr>
          <p:cNvPr id="14" name="Rectangle 13" descr="Lock">
            <a:extLst>
              <a:ext uri="{FF2B5EF4-FFF2-40B4-BE49-F238E27FC236}">
                <a16:creationId xmlns:a16="http://schemas.microsoft.com/office/drawing/2014/main" id="{87885AF5-E732-E0C0-920F-53B63E6B3EE3}"/>
              </a:ext>
            </a:extLst>
          </p:cNvPr>
          <p:cNvSpPr/>
          <p:nvPr/>
        </p:nvSpPr>
        <p:spPr>
          <a:xfrm>
            <a:off x="459225" y="5462318"/>
            <a:ext cx="557864" cy="557864"/>
          </a:xfrm>
          <a:prstGeom prst="rect">
            <a:avLst/>
          </a:prstGeo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5" name="Freeform 14">
            <a:extLst>
              <a:ext uri="{FF2B5EF4-FFF2-40B4-BE49-F238E27FC236}">
                <a16:creationId xmlns:a16="http://schemas.microsoft.com/office/drawing/2014/main" id="{55FCE23A-36F5-FF6E-2547-DCC0022785B9}"/>
              </a:ext>
            </a:extLst>
          </p:cNvPr>
          <p:cNvSpPr/>
          <p:nvPr/>
        </p:nvSpPr>
        <p:spPr>
          <a:xfrm>
            <a:off x="1323915" y="5234101"/>
            <a:ext cx="7667684" cy="1014299"/>
          </a:xfrm>
          <a:custGeom>
            <a:avLst/>
            <a:gdLst>
              <a:gd name="connsiteX0" fmla="*/ 0 w 10054291"/>
              <a:gd name="connsiteY0" fmla="*/ 0 h 1014299"/>
              <a:gd name="connsiteX1" fmla="*/ 10054291 w 10054291"/>
              <a:gd name="connsiteY1" fmla="*/ 0 h 1014299"/>
              <a:gd name="connsiteX2" fmla="*/ 10054291 w 10054291"/>
              <a:gd name="connsiteY2" fmla="*/ 1014299 h 1014299"/>
              <a:gd name="connsiteX3" fmla="*/ 0 w 10054291"/>
              <a:gd name="connsiteY3" fmla="*/ 1014299 h 1014299"/>
              <a:gd name="connsiteX4" fmla="*/ 0 w 10054291"/>
              <a:gd name="connsiteY4" fmla="*/ 0 h 1014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291" h="1014299">
                <a:moveTo>
                  <a:pt x="0" y="0"/>
                </a:moveTo>
                <a:lnTo>
                  <a:pt x="10054291" y="0"/>
                </a:lnTo>
                <a:lnTo>
                  <a:pt x="10054291" y="1014299"/>
                </a:lnTo>
                <a:lnTo>
                  <a:pt x="0" y="10142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7347" tIns="107347" rIns="107347" bIns="107347"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Garamond" panose="02020404030301010803" pitchFamily="18" charset="0"/>
              </a:rPr>
              <a:t>In accordance with 935 CMR 500.110(5), Copley Connection will have a security system to prevent and detect diversion, theft or loss of marijuana product including diversion to minors.</a:t>
            </a:r>
          </a:p>
        </p:txBody>
      </p:sp>
    </p:spTree>
    <p:extLst>
      <p:ext uri="{BB962C8B-B14F-4D97-AF65-F5344CB8AC3E}">
        <p14:creationId xmlns:p14="http://schemas.microsoft.com/office/powerpoint/2010/main" val="370778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EBC1-7EDC-C049-A253-9FFE674BFA48}"/>
              </a:ext>
            </a:extLst>
          </p:cNvPr>
          <p:cNvSpPr>
            <a:spLocks noGrp="1"/>
          </p:cNvSpPr>
          <p:nvPr>
            <p:ph type="title"/>
          </p:nvPr>
        </p:nvSpPr>
        <p:spPr/>
        <p:txBody>
          <a:bodyPr/>
          <a:lstStyle/>
          <a:p>
            <a:r>
              <a:rPr lang="en-US" dirty="0"/>
              <a:t>Safety &amp; Security (Continued)</a:t>
            </a:r>
          </a:p>
        </p:txBody>
      </p:sp>
      <p:sp>
        <p:nvSpPr>
          <p:cNvPr id="5" name="Rounded Rectangle 4">
            <a:extLst>
              <a:ext uri="{FF2B5EF4-FFF2-40B4-BE49-F238E27FC236}">
                <a16:creationId xmlns:a16="http://schemas.microsoft.com/office/drawing/2014/main" id="{F6116CC5-7F24-A046-A080-F1A9FE9AB31F}"/>
              </a:ext>
            </a:extLst>
          </p:cNvPr>
          <p:cNvSpPr/>
          <p:nvPr/>
        </p:nvSpPr>
        <p:spPr>
          <a:xfrm>
            <a:off x="152399" y="1219200"/>
            <a:ext cx="8839202" cy="1256826"/>
          </a:xfrm>
          <a:prstGeom prst="roundRect">
            <a:avLst>
              <a:gd name="adj" fmla="val 10000"/>
            </a:avLst>
          </a:prstGeom>
          <a:solidFill>
            <a:schemeClr val="accent5">
              <a:lumMod val="50000"/>
            </a:schemeClr>
          </a:solid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6" name="Rectangle 5" descr="Checkmark">
            <a:extLst>
              <a:ext uri="{FF2B5EF4-FFF2-40B4-BE49-F238E27FC236}">
                <a16:creationId xmlns:a16="http://schemas.microsoft.com/office/drawing/2014/main" id="{F9846275-9D71-1D44-91CD-5E40710BB7B7}"/>
              </a:ext>
            </a:extLst>
          </p:cNvPr>
          <p:cNvSpPr/>
          <p:nvPr/>
        </p:nvSpPr>
        <p:spPr>
          <a:xfrm>
            <a:off x="353441" y="1554363"/>
            <a:ext cx="586501" cy="586501"/>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7" name="Freeform 6">
            <a:extLst>
              <a:ext uri="{FF2B5EF4-FFF2-40B4-BE49-F238E27FC236}">
                <a16:creationId xmlns:a16="http://schemas.microsoft.com/office/drawing/2014/main" id="{AE823072-CE79-A441-B866-B662BBFFA81C}"/>
              </a:ext>
            </a:extLst>
          </p:cNvPr>
          <p:cNvSpPr/>
          <p:nvPr/>
        </p:nvSpPr>
        <p:spPr>
          <a:xfrm>
            <a:off x="1262519" y="1314430"/>
            <a:ext cx="7729082" cy="1066366"/>
          </a:xfrm>
          <a:custGeom>
            <a:avLst/>
            <a:gdLst>
              <a:gd name="connsiteX0" fmla="*/ 0 w 10731747"/>
              <a:gd name="connsiteY0" fmla="*/ 0 h 1066366"/>
              <a:gd name="connsiteX1" fmla="*/ 10731747 w 10731747"/>
              <a:gd name="connsiteY1" fmla="*/ 0 h 1066366"/>
              <a:gd name="connsiteX2" fmla="*/ 10731747 w 10731747"/>
              <a:gd name="connsiteY2" fmla="*/ 1066366 h 1066366"/>
              <a:gd name="connsiteX3" fmla="*/ 0 w 10731747"/>
              <a:gd name="connsiteY3" fmla="*/ 1066366 h 1066366"/>
              <a:gd name="connsiteX4" fmla="*/ 0 w 10731747"/>
              <a:gd name="connsiteY4" fmla="*/ 0 h 106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747" h="1066366">
                <a:moveTo>
                  <a:pt x="0" y="0"/>
                </a:moveTo>
                <a:lnTo>
                  <a:pt x="10731747" y="0"/>
                </a:lnTo>
                <a:lnTo>
                  <a:pt x="10731747" y="1066366"/>
                </a:lnTo>
                <a:lnTo>
                  <a:pt x="0" y="10663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857" tIns="112857" rIns="112857" bIns="112857"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Garamond" panose="02020404030301010803" pitchFamily="18" charset="0"/>
              </a:rPr>
              <a:t>Pursuant to 935 CMR 500.110(5)(a)-(f), </a:t>
            </a:r>
            <a:r>
              <a:rPr lang="en-US" sz="1600" b="1" dirty="0">
                <a:latin typeface="Garamond" panose="02020404030301010803" pitchFamily="18" charset="0"/>
              </a:rPr>
              <a:t>our</a:t>
            </a:r>
            <a:r>
              <a:rPr lang="en-US" sz="1600" b="1" kern="1200" dirty="0">
                <a:latin typeface="Garamond" panose="02020404030301010803" pitchFamily="18" charset="0"/>
              </a:rPr>
              <a:t> security system shall include, but is not limited to: perimeter alarms; failure notification system; duress alarm; video cameras in all areas containing marijuana; 24-hour recordings that are retained for at least 90 days, contain a date and time stamp and can be exported as still images; and the ability to remain operational during power outages.</a:t>
            </a:r>
          </a:p>
        </p:txBody>
      </p:sp>
      <p:sp>
        <p:nvSpPr>
          <p:cNvPr id="8" name="Rounded Rectangle 7">
            <a:extLst>
              <a:ext uri="{FF2B5EF4-FFF2-40B4-BE49-F238E27FC236}">
                <a16:creationId xmlns:a16="http://schemas.microsoft.com/office/drawing/2014/main" id="{62910268-5B19-C344-841A-877E276A3FB2}"/>
              </a:ext>
            </a:extLst>
          </p:cNvPr>
          <p:cNvSpPr/>
          <p:nvPr/>
        </p:nvSpPr>
        <p:spPr>
          <a:xfrm>
            <a:off x="152399" y="4057318"/>
            <a:ext cx="8839202" cy="1256825"/>
          </a:xfrm>
          <a:prstGeom prst="roundRect">
            <a:avLst>
              <a:gd name="adj" fmla="val 10000"/>
            </a:avLst>
          </a:prstGeom>
          <a:solidFill>
            <a:schemeClr val="tx2">
              <a:lumMod val="60000"/>
              <a:lumOff val="40000"/>
            </a:schemeClr>
          </a:solidFill>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9" name="Rectangle 8" descr="Cycle with People">
            <a:extLst>
              <a:ext uri="{FF2B5EF4-FFF2-40B4-BE49-F238E27FC236}">
                <a16:creationId xmlns:a16="http://schemas.microsoft.com/office/drawing/2014/main" id="{4F72E83A-54A9-EF4D-9A80-12F41B17DBB0}"/>
              </a:ext>
            </a:extLst>
          </p:cNvPr>
          <p:cNvSpPr/>
          <p:nvPr/>
        </p:nvSpPr>
        <p:spPr>
          <a:xfrm>
            <a:off x="353441" y="4392480"/>
            <a:ext cx="586501" cy="586501"/>
          </a:xfrm>
          <a:prstGeom prst="rect">
            <a:avLst/>
          </a:pr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FB0775C0-363C-D249-965B-904147E134A3}"/>
              </a:ext>
            </a:extLst>
          </p:cNvPr>
          <p:cNvSpPr/>
          <p:nvPr/>
        </p:nvSpPr>
        <p:spPr>
          <a:xfrm>
            <a:off x="1262519" y="4152547"/>
            <a:ext cx="7729082" cy="1066366"/>
          </a:xfrm>
          <a:custGeom>
            <a:avLst/>
            <a:gdLst>
              <a:gd name="connsiteX0" fmla="*/ 0 w 10731747"/>
              <a:gd name="connsiteY0" fmla="*/ 0 h 1066366"/>
              <a:gd name="connsiteX1" fmla="*/ 10731747 w 10731747"/>
              <a:gd name="connsiteY1" fmla="*/ 0 h 1066366"/>
              <a:gd name="connsiteX2" fmla="*/ 10731747 w 10731747"/>
              <a:gd name="connsiteY2" fmla="*/ 1066366 h 1066366"/>
              <a:gd name="connsiteX3" fmla="*/ 0 w 10731747"/>
              <a:gd name="connsiteY3" fmla="*/ 1066366 h 1066366"/>
              <a:gd name="connsiteX4" fmla="*/ 0 w 10731747"/>
              <a:gd name="connsiteY4" fmla="*/ 0 h 106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747" h="1066366">
                <a:moveTo>
                  <a:pt x="0" y="0"/>
                </a:moveTo>
                <a:lnTo>
                  <a:pt x="10731747" y="0"/>
                </a:lnTo>
                <a:lnTo>
                  <a:pt x="10731747" y="1066366"/>
                </a:lnTo>
                <a:lnTo>
                  <a:pt x="0" y="10663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857" tIns="112857" rIns="112857" bIns="11285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rPr>
              <a:t>Deliveries will be discreet and randomized throughout the week.  All deliveries will be made in the rear alleyway bringin</a:t>
            </a:r>
            <a:r>
              <a:rPr lang="en-US" b="1" dirty="0">
                <a:latin typeface="Garamond" panose="02020404030301010803" pitchFamily="18" charset="0"/>
              </a:rPr>
              <a:t>g in all products directly into our basement back of house space and then into our secure vault. Security staff will meet all deliveries and stay with delivery vehicles until they depart. </a:t>
            </a:r>
            <a:endParaRPr lang="en-US" sz="1800" b="1" kern="1200" dirty="0">
              <a:latin typeface="Garamond" panose="02020404030301010803" pitchFamily="18" charset="0"/>
            </a:endParaRPr>
          </a:p>
        </p:txBody>
      </p:sp>
      <p:sp>
        <p:nvSpPr>
          <p:cNvPr id="14" name="Rounded Rectangle 13">
            <a:extLst>
              <a:ext uri="{FF2B5EF4-FFF2-40B4-BE49-F238E27FC236}">
                <a16:creationId xmlns:a16="http://schemas.microsoft.com/office/drawing/2014/main" id="{8D7E51E9-7A59-1048-9C33-196D2966936B}"/>
              </a:ext>
            </a:extLst>
          </p:cNvPr>
          <p:cNvSpPr/>
          <p:nvPr/>
        </p:nvSpPr>
        <p:spPr>
          <a:xfrm>
            <a:off x="152399" y="5448776"/>
            <a:ext cx="8839202" cy="1256824"/>
          </a:xfrm>
          <a:prstGeom prst="roundRect">
            <a:avLst>
              <a:gd name="adj" fmla="val 10000"/>
            </a:avLst>
          </a:prstGeom>
          <a:solidFill>
            <a:schemeClr val="accent1">
              <a:lumMod val="50000"/>
            </a:schemeClr>
          </a:solidFill>
        </p:spPr>
        <p:style>
          <a:lnRef idx="0">
            <a:schemeClr val="lt1">
              <a:alpha val="0"/>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sp>
      <p:sp>
        <p:nvSpPr>
          <p:cNvPr id="15" name="Rectangle 14" descr="Security camera">
            <a:extLst>
              <a:ext uri="{FF2B5EF4-FFF2-40B4-BE49-F238E27FC236}">
                <a16:creationId xmlns:a16="http://schemas.microsoft.com/office/drawing/2014/main" id="{9F841383-E29E-C244-BAA4-34AD03BF3007}"/>
              </a:ext>
            </a:extLst>
          </p:cNvPr>
          <p:cNvSpPr/>
          <p:nvPr/>
        </p:nvSpPr>
        <p:spPr>
          <a:xfrm>
            <a:off x="353441" y="5783938"/>
            <a:ext cx="586501" cy="586501"/>
          </a:xfrm>
          <a:prstGeom prst="rect">
            <a:avLst/>
          </a:pr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6" name="Freeform 15">
            <a:extLst>
              <a:ext uri="{FF2B5EF4-FFF2-40B4-BE49-F238E27FC236}">
                <a16:creationId xmlns:a16="http://schemas.microsoft.com/office/drawing/2014/main" id="{AC5BA779-8813-DD41-BBC9-84412B42BFE4}"/>
              </a:ext>
            </a:extLst>
          </p:cNvPr>
          <p:cNvSpPr/>
          <p:nvPr/>
        </p:nvSpPr>
        <p:spPr>
          <a:xfrm>
            <a:off x="1262519" y="5544005"/>
            <a:ext cx="7729082" cy="1066366"/>
          </a:xfrm>
          <a:custGeom>
            <a:avLst/>
            <a:gdLst>
              <a:gd name="connsiteX0" fmla="*/ 0 w 10731747"/>
              <a:gd name="connsiteY0" fmla="*/ 0 h 1066366"/>
              <a:gd name="connsiteX1" fmla="*/ 10731747 w 10731747"/>
              <a:gd name="connsiteY1" fmla="*/ 0 h 1066366"/>
              <a:gd name="connsiteX2" fmla="*/ 10731747 w 10731747"/>
              <a:gd name="connsiteY2" fmla="*/ 1066366 h 1066366"/>
              <a:gd name="connsiteX3" fmla="*/ 0 w 10731747"/>
              <a:gd name="connsiteY3" fmla="*/ 1066366 h 1066366"/>
              <a:gd name="connsiteX4" fmla="*/ 0 w 10731747"/>
              <a:gd name="connsiteY4" fmla="*/ 0 h 106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747" h="1066366">
                <a:moveTo>
                  <a:pt x="0" y="0"/>
                </a:moveTo>
                <a:lnTo>
                  <a:pt x="10731747" y="0"/>
                </a:lnTo>
                <a:lnTo>
                  <a:pt x="10731747" y="1066366"/>
                </a:lnTo>
                <a:lnTo>
                  <a:pt x="0" y="10663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857" tIns="112857" rIns="112857" bIns="11285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rPr>
              <a:t>Our security will perform routine security perimeter checks to </a:t>
            </a:r>
            <a:r>
              <a:rPr lang="en-US" b="1" dirty="0">
                <a:latin typeface="Garamond" panose="02020404030301010803" pitchFamily="18" charset="0"/>
              </a:rPr>
              <a:t>e</a:t>
            </a:r>
            <a:r>
              <a:rPr lang="en-US" sz="1800" b="1" kern="1200" dirty="0">
                <a:latin typeface="Garamond" panose="02020404030301010803" pitchFamily="18" charset="0"/>
              </a:rPr>
              <a:t>nsure that there is no loitering, consumption on site and to prevent the illegal double parking of cars</a:t>
            </a:r>
          </a:p>
        </p:txBody>
      </p:sp>
      <p:sp>
        <p:nvSpPr>
          <p:cNvPr id="3" name="Slide Number Placeholder 2">
            <a:extLst>
              <a:ext uri="{FF2B5EF4-FFF2-40B4-BE49-F238E27FC236}">
                <a16:creationId xmlns:a16="http://schemas.microsoft.com/office/drawing/2014/main" id="{F79228C6-CE84-C04C-926A-CC6BF4F1D32E}"/>
              </a:ext>
            </a:extLst>
          </p:cNvPr>
          <p:cNvSpPr>
            <a:spLocks noGrp="1"/>
          </p:cNvSpPr>
          <p:nvPr>
            <p:ph type="sldNum" sz="quarter" idx="12"/>
          </p:nvPr>
        </p:nvSpPr>
        <p:spPr>
          <a:xfrm>
            <a:off x="8305800" y="6492875"/>
            <a:ext cx="762000" cy="365125"/>
          </a:xfrm>
        </p:spPr>
        <p:txBody>
          <a:bodyPr/>
          <a:lstStyle/>
          <a:p>
            <a:fld id="{2B86E77E-EA7E-7842-8DBD-7F161F200A98}" type="slidenum">
              <a:rPr lang="en-US" smtClean="0"/>
              <a:pPr/>
              <a:t>11</a:t>
            </a:fld>
            <a:endParaRPr lang="en-US"/>
          </a:p>
        </p:txBody>
      </p:sp>
      <p:sp>
        <p:nvSpPr>
          <p:cNvPr id="4" name="Rounded Rectangle 3">
            <a:extLst>
              <a:ext uri="{FF2B5EF4-FFF2-40B4-BE49-F238E27FC236}">
                <a16:creationId xmlns:a16="http://schemas.microsoft.com/office/drawing/2014/main" id="{DBD48F4F-3857-D2D3-F77E-037FF08EDF84}"/>
              </a:ext>
            </a:extLst>
          </p:cNvPr>
          <p:cNvSpPr/>
          <p:nvPr/>
        </p:nvSpPr>
        <p:spPr>
          <a:xfrm>
            <a:off x="152399" y="2642908"/>
            <a:ext cx="8839202" cy="1256824"/>
          </a:xfrm>
          <a:prstGeom prst="roundRect">
            <a:avLst>
              <a:gd name="adj" fmla="val 10000"/>
            </a:avLst>
          </a:prstGeom>
          <a:solidFill>
            <a:schemeClr val="tx2">
              <a:lumMod val="50000"/>
            </a:schemeClr>
          </a:solidFill>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7" name="Rectangle 16" descr="Users">
            <a:extLst>
              <a:ext uri="{FF2B5EF4-FFF2-40B4-BE49-F238E27FC236}">
                <a16:creationId xmlns:a16="http://schemas.microsoft.com/office/drawing/2014/main" id="{77C4A871-8143-25AC-7BAA-27B7D817F763}"/>
              </a:ext>
            </a:extLst>
          </p:cNvPr>
          <p:cNvSpPr/>
          <p:nvPr/>
        </p:nvSpPr>
        <p:spPr>
          <a:xfrm>
            <a:off x="353441" y="2978070"/>
            <a:ext cx="586501" cy="586501"/>
          </a:xfrm>
          <a:prstGeom prst="rect">
            <a:avLst/>
          </a:prstGeo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8" name="Freeform 17">
            <a:extLst>
              <a:ext uri="{FF2B5EF4-FFF2-40B4-BE49-F238E27FC236}">
                <a16:creationId xmlns:a16="http://schemas.microsoft.com/office/drawing/2014/main" id="{11823F98-4B8E-EED0-9F98-311CC1F1FF06}"/>
              </a:ext>
            </a:extLst>
          </p:cNvPr>
          <p:cNvSpPr/>
          <p:nvPr/>
        </p:nvSpPr>
        <p:spPr>
          <a:xfrm>
            <a:off x="1262519" y="2738137"/>
            <a:ext cx="7729082" cy="1066366"/>
          </a:xfrm>
          <a:custGeom>
            <a:avLst/>
            <a:gdLst>
              <a:gd name="connsiteX0" fmla="*/ 0 w 10731747"/>
              <a:gd name="connsiteY0" fmla="*/ 0 h 1066366"/>
              <a:gd name="connsiteX1" fmla="*/ 10731747 w 10731747"/>
              <a:gd name="connsiteY1" fmla="*/ 0 h 1066366"/>
              <a:gd name="connsiteX2" fmla="*/ 10731747 w 10731747"/>
              <a:gd name="connsiteY2" fmla="*/ 1066366 h 1066366"/>
              <a:gd name="connsiteX3" fmla="*/ 0 w 10731747"/>
              <a:gd name="connsiteY3" fmla="*/ 1066366 h 1066366"/>
              <a:gd name="connsiteX4" fmla="*/ 0 w 10731747"/>
              <a:gd name="connsiteY4" fmla="*/ 0 h 106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1747" h="1066366">
                <a:moveTo>
                  <a:pt x="0" y="0"/>
                </a:moveTo>
                <a:lnTo>
                  <a:pt x="10731747" y="0"/>
                </a:lnTo>
                <a:lnTo>
                  <a:pt x="10731747" y="1066366"/>
                </a:lnTo>
                <a:lnTo>
                  <a:pt x="0" y="10663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857" tIns="112857" rIns="112857" bIns="112857"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rPr>
              <a:t>Access to said systems will be limited to personnel essential to security operations, law enforcement, the security company and the Commission. </a:t>
            </a:r>
          </a:p>
          <a:p>
            <a:pPr marL="0" lvl="0" indent="0" algn="l" defTabSz="800100">
              <a:lnSpc>
                <a:spcPct val="90000"/>
              </a:lnSpc>
              <a:spcBef>
                <a:spcPct val="0"/>
              </a:spcBef>
              <a:spcAft>
                <a:spcPct val="35000"/>
              </a:spcAft>
              <a:buNone/>
            </a:pPr>
            <a:r>
              <a:rPr lang="en-US" sz="1800" b="1" kern="1200" dirty="0">
                <a:latin typeface="Garamond" panose="02020404030301010803" pitchFamily="18" charset="0"/>
              </a:rPr>
              <a:t>All equipment shall be in good working order at all times.  </a:t>
            </a:r>
          </a:p>
        </p:txBody>
      </p:sp>
    </p:spTree>
    <p:extLst>
      <p:ext uri="{BB962C8B-B14F-4D97-AF65-F5344CB8AC3E}">
        <p14:creationId xmlns:p14="http://schemas.microsoft.com/office/powerpoint/2010/main" val="93856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26E2-A73B-6239-4B30-CC5FF40A4AB6}"/>
              </a:ext>
            </a:extLst>
          </p:cNvPr>
          <p:cNvSpPr>
            <a:spLocks noGrp="1"/>
          </p:cNvSpPr>
          <p:nvPr>
            <p:ph type="title"/>
          </p:nvPr>
        </p:nvSpPr>
        <p:spPr>
          <a:xfrm>
            <a:off x="926592" y="330629"/>
            <a:ext cx="7988808" cy="677066"/>
          </a:xfrm>
        </p:spPr>
        <p:txBody>
          <a:bodyPr>
            <a:normAutofit fontScale="90000"/>
          </a:bodyPr>
          <a:lstStyle/>
          <a:p>
            <a:r>
              <a:rPr lang="en-US" dirty="0"/>
              <a:t>Safety &amp; Security Customer Experience</a:t>
            </a:r>
            <a:br>
              <a:rPr lang="en-US" dirty="0"/>
            </a:br>
            <a:r>
              <a:rPr lang="en-US" dirty="0"/>
              <a:t>ID Verification</a:t>
            </a:r>
          </a:p>
        </p:txBody>
      </p:sp>
      <p:sp>
        <p:nvSpPr>
          <p:cNvPr id="3" name="Slide Number Placeholder 2">
            <a:extLst>
              <a:ext uri="{FF2B5EF4-FFF2-40B4-BE49-F238E27FC236}">
                <a16:creationId xmlns:a16="http://schemas.microsoft.com/office/drawing/2014/main" id="{6F7266F5-4838-7EB2-BAAD-A99FA6FE1BBF}"/>
              </a:ext>
            </a:extLst>
          </p:cNvPr>
          <p:cNvSpPr>
            <a:spLocks noGrp="1"/>
          </p:cNvSpPr>
          <p:nvPr>
            <p:ph type="sldNum" sz="quarter" idx="12"/>
          </p:nvPr>
        </p:nvSpPr>
        <p:spPr/>
        <p:txBody>
          <a:bodyPr/>
          <a:lstStyle/>
          <a:p>
            <a:fld id="{2B86E77E-EA7E-7842-8DBD-7F161F200A98}" type="slidenum">
              <a:rPr lang="en-US" smtClean="0"/>
              <a:pPr/>
              <a:t>12</a:t>
            </a:fld>
            <a:endParaRPr lang="en-US"/>
          </a:p>
        </p:txBody>
      </p:sp>
      <p:sp>
        <p:nvSpPr>
          <p:cNvPr id="4" name="TextBox 3">
            <a:extLst>
              <a:ext uri="{FF2B5EF4-FFF2-40B4-BE49-F238E27FC236}">
                <a16:creationId xmlns:a16="http://schemas.microsoft.com/office/drawing/2014/main" id="{F548093D-4799-9A3C-8A73-BAA6CD2C04D3}"/>
              </a:ext>
            </a:extLst>
          </p:cNvPr>
          <p:cNvSpPr txBox="1"/>
          <p:nvPr/>
        </p:nvSpPr>
        <p:spPr>
          <a:xfrm>
            <a:off x="152400" y="1981200"/>
            <a:ext cx="8763000" cy="3710503"/>
          </a:xfrm>
          <a:prstGeom prst="rect">
            <a:avLst/>
          </a:prstGeom>
          <a:noFill/>
        </p:spPr>
        <p:txBody>
          <a:bodyPr wrap="square" rtlCol="0">
            <a:spAutoFit/>
          </a:bodyPr>
          <a:lstStyle/>
          <a:p>
            <a:pPr marL="285750" indent="-285750">
              <a:lnSpc>
                <a:spcPct val="110000"/>
              </a:lnSpc>
              <a:spcBef>
                <a:spcPts val="1200"/>
              </a:spcBef>
              <a:buClr>
                <a:srgbClr val="002060"/>
              </a:buClr>
              <a:buFont typeface="Wingdings" pitchFamily="2" charset="2"/>
              <a:buChar char="ü"/>
            </a:pPr>
            <a:r>
              <a:rPr lang="en-US" sz="1600" dirty="0">
                <a:latin typeface="Candara" panose="020E0502030303020204" pitchFamily="34" charset="0"/>
              </a:rPr>
              <a:t>Confirm the potential customer’s age as twenty-one (21) or older prior to entering the facility’s waiting room and show room. (935 CMR 500.110 (1)(a))</a:t>
            </a:r>
          </a:p>
          <a:p>
            <a:pPr marL="285750" indent="-285750">
              <a:lnSpc>
                <a:spcPct val="110000"/>
              </a:lnSpc>
              <a:spcBef>
                <a:spcPts val="1200"/>
              </a:spcBef>
              <a:buClr>
                <a:srgbClr val="002060"/>
              </a:buClr>
              <a:buFont typeface="Wingdings" pitchFamily="2" charset="2"/>
              <a:buChar char="ü"/>
            </a:pPr>
            <a:endParaRPr lang="en-US" sz="1600" dirty="0">
              <a:latin typeface="Candara" panose="020E0502030303020204" pitchFamily="34" charset="0"/>
            </a:endParaRPr>
          </a:p>
          <a:p>
            <a:pPr marL="285750" indent="-285750">
              <a:lnSpc>
                <a:spcPct val="110000"/>
              </a:lnSpc>
              <a:spcBef>
                <a:spcPts val="1200"/>
              </a:spcBef>
              <a:buClr>
                <a:srgbClr val="002060"/>
              </a:buClr>
              <a:buFont typeface="Wingdings" pitchFamily="2" charset="2"/>
              <a:buChar char="ü"/>
            </a:pPr>
            <a:r>
              <a:rPr lang="en-US" sz="1600" dirty="0">
                <a:latin typeface="Candara" panose="020E0502030303020204" pitchFamily="34" charset="0"/>
              </a:rPr>
              <a:t>Implement the latest technologies to confirm the validity of identification cards or other documentation to prevent unauthorized access, prevent pass backs, and notify security personnel if the ID was previously scanned before and/or if it is on a banned list</a:t>
            </a:r>
          </a:p>
          <a:p>
            <a:pPr marL="285750" indent="-285750">
              <a:lnSpc>
                <a:spcPct val="110000"/>
              </a:lnSpc>
              <a:spcBef>
                <a:spcPts val="1200"/>
              </a:spcBef>
              <a:buClr>
                <a:srgbClr val="002060"/>
              </a:buClr>
              <a:buFont typeface="Wingdings" pitchFamily="2" charset="2"/>
              <a:buChar char="ü"/>
            </a:pPr>
            <a:endParaRPr lang="en-US" sz="1600" dirty="0">
              <a:latin typeface="Candara" panose="020E0502030303020204" pitchFamily="34" charset="0"/>
            </a:endParaRPr>
          </a:p>
          <a:p>
            <a:pPr marL="285750" indent="-285750">
              <a:lnSpc>
                <a:spcPct val="110000"/>
              </a:lnSpc>
              <a:spcBef>
                <a:spcPts val="1200"/>
              </a:spcBef>
              <a:buClr>
                <a:srgbClr val="002060"/>
              </a:buClr>
              <a:buFont typeface="Wingdings" pitchFamily="2" charset="2"/>
              <a:buChar char="ü"/>
            </a:pPr>
            <a:r>
              <a:rPr lang="en-US" sz="1600" dirty="0">
                <a:latin typeface="Candara" panose="020E0502030303020204" pitchFamily="34" charset="0"/>
              </a:rPr>
              <a:t>Copley Connection will utilize technology from IDScan.net</a:t>
            </a:r>
          </a:p>
          <a:p>
            <a:pPr marL="285750" indent="-285750">
              <a:lnSpc>
                <a:spcPct val="110000"/>
              </a:lnSpc>
              <a:spcBef>
                <a:spcPts val="1200"/>
              </a:spcBef>
              <a:buClr>
                <a:srgbClr val="002060"/>
              </a:buClr>
              <a:buFont typeface="Wingdings" pitchFamily="2" charset="2"/>
              <a:buChar char="ü"/>
            </a:pPr>
            <a:endParaRPr lang="en-US" sz="1600" dirty="0">
              <a:latin typeface="Candara" panose="020E0502030303020204" pitchFamily="34" charset="0"/>
            </a:endParaRP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p:txBody>
      </p:sp>
      <p:sp>
        <p:nvSpPr>
          <p:cNvPr id="5" name="TextBox 4">
            <a:extLst>
              <a:ext uri="{FF2B5EF4-FFF2-40B4-BE49-F238E27FC236}">
                <a16:creationId xmlns:a16="http://schemas.microsoft.com/office/drawing/2014/main" id="{04845A92-1178-C98B-39CC-DFD36FB2C187}"/>
              </a:ext>
            </a:extLst>
          </p:cNvPr>
          <p:cNvSpPr txBox="1"/>
          <p:nvPr/>
        </p:nvSpPr>
        <p:spPr>
          <a:xfrm>
            <a:off x="152400" y="1219200"/>
            <a:ext cx="8763000" cy="762000"/>
          </a:xfrm>
          <a:prstGeom prst="rect">
            <a:avLst/>
          </a:prstGeom>
          <a:noFill/>
        </p:spPr>
        <p:txBody>
          <a:bodyPr wrap="square" rtlCol="0">
            <a:noAutofit/>
          </a:bodyPr>
          <a:lstStyle/>
          <a:p>
            <a:pPr>
              <a:lnSpc>
                <a:spcPct val="110000"/>
              </a:lnSpc>
              <a:spcBef>
                <a:spcPts val="1200"/>
              </a:spcBef>
            </a:pPr>
            <a:r>
              <a:rPr lang="en-US" sz="1600" dirty="0">
                <a:latin typeface="Candara" panose="020E0502030303020204" pitchFamily="34" charset="0"/>
              </a:rPr>
              <a:t>Pursuant to 935 CMR 500.110, </a:t>
            </a:r>
            <a:r>
              <a:rPr lang="en-US" sz="1600" b="1" dirty="0">
                <a:latin typeface="Candara" panose="020E0502030303020204" pitchFamily="34" charset="0"/>
              </a:rPr>
              <a:t>Copley Connection’s security protocols will implement sufficient safety measures </a:t>
            </a:r>
            <a:r>
              <a:rPr lang="en-US" sz="1600" dirty="0">
                <a:latin typeface="Candara" panose="020E0502030303020204" pitchFamily="34" charset="0"/>
              </a:rPr>
              <a:t>to prevent unauthorized entry and the theft of product:</a:t>
            </a:r>
            <a:endParaRPr lang="en-US" sz="1600" i="1" dirty="0">
              <a:latin typeface="Candara"/>
              <a:cs typeface="Candara"/>
            </a:endParaRPr>
          </a:p>
        </p:txBody>
      </p:sp>
    </p:spTree>
    <p:extLst>
      <p:ext uri="{BB962C8B-B14F-4D97-AF65-F5344CB8AC3E}">
        <p14:creationId xmlns:p14="http://schemas.microsoft.com/office/powerpoint/2010/main" val="266939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7CD8-3974-7349-A5D1-FDD09C482B7D}"/>
              </a:ext>
            </a:extLst>
          </p:cNvPr>
          <p:cNvSpPr>
            <a:spLocks noGrp="1"/>
          </p:cNvSpPr>
          <p:nvPr>
            <p:ph type="title"/>
          </p:nvPr>
        </p:nvSpPr>
        <p:spPr/>
        <p:txBody>
          <a:bodyPr/>
          <a:lstStyle/>
          <a:p>
            <a:r>
              <a:rPr lang="en-US" dirty="0"/>
              <a:t>Why Us?</a:t>
            </a:r>
          </a:p>
        </p:txBody>
      </p:sp>
      <p:sp>
        <p:nvSpPr>
          <p:cNvPr id="4" name="Slide Number Placeholder 3">
            <a:extLst>
              <a:ext uri="{FF2B5EF4-FFF2-40B4-BE49-F238E27FC236}">
                <a16:creationId xmlns:a16="http://schemas.microsoft.com/office/drawing/2014/main" id="{5928BBC2-4378-FE45-B3DF-98EB01EBA669}"/>
              </a:ext>
            </a:extLst>
          </p:cNvPr>
          <p:cNvSpPr>
            <a:spLocks noGrp="1"/>
          </p:cNvSpPr>
          <p:nvPr>
            <p:ph type="sldNum" sz="quarter" idx="12"/>
          </p:nvPr>
        </p:nvSpPr>
        <p:spPr/>
        <p:txBody>
          <a:bodyPr/>
          <a:lstStyle/>
          <a:p>
            <a:fld id="{2B86E77E-EA7E-7842-8DBD-7F161F200A98}" type="slidenum">
              <a:rPr lang="en-US" smtClean="0"/>
              <a:pPr/>
              <a:t>13</a:t>
            </a:fld>
            <a:endParaRPr lang="en-US" dirty="0"/>
          </a:p>
        </p:txBody>
      </p:sp>
      <p:sp>
        <p:nvSpPr>
          <p:cNvPr id="7" name="TextBox 6">
            <a:extLst>
              <a:ext uri="{FF2B5EF4-FFF2-40B4-BE49-F238E27FC236}">
                <a16:creationId xmlns:a16="http://schemas.microsoft.com/office/drawing/2014/main" id="{8D884B1C-9809-E5AE-11F1-0F489F4CEC99}"/>
              </a:ext>
            </a:extLst>
          </p:cNvPr>
          <p:cNvSpPr txBox="1"/>
          <p:nvPr/>
        </p:nvSpPr>
        <p:spPr>
          <a:xfrm>
            <a:off x="152400" y="1600200"/>
            <a:ext cx="8763000" cy="4781565"/>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Copley Connection</a:t>
            </a: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Locally owned and operated</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Proven history of working with and giving back to Boston</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Large retail storefront easily accommodates all customers inside of the space; no impact to neighboring businesses</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High traffic retail location of Boylston St with only one other retail store within the 1/2-mile buffer</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Site is easily accessible by public transportation </a:t>
            </a:r>
          </a:p>
        </p:txBody>
      </p:sp>
      <p:sp>
        <p:nvSpPr>
          <p:cNvPr id="8" name="TextBox 7">
            <a:extLst>
              <a:ext uri="{FF2B5EF4-FFF2-40B4-BE49-F238E27FC236}">
                <a16:creationId xmlns:a16="http://schemas.microsoft.com/office/drawing/2014/main" id="{0F66683C-6775-B1DC-3275-3AD8BAD0264F}"/>
              </a:ext>
            </a:extLst>
          </p:cNvPr>
          <p:cNvSpPr txBox="1"/>
          <p:nvPr/>
        </p:nvSpPr>
        <p:spPr>
          <a:xfrm>
            <a:off x="152400" y="1219200"/>
            <a:ext cx="8763000" cy="762000"/>
          </a:xfrm>
          <a:prstGeom prst="rect">
            <a:avLst/>
          </a:prstGeom>
          <a:noFill/>
        </p:spPr>
        <p:txBody>
          <a:bodyPr wrap="square" rtlCol="0">
            <a:noAutofit/>
          </a:bodyPr>
          <a:lstStyle/>
          <a:p>
            <a:pPr>
              <a:lnSpc>
                <a:spcPct val="110000"/>
              </a:lnSpc>
              <a:spcBef>
                <a:spcPts val="1200"/>
              </a:spcBef>
            </a:pPr>
            <a:r>
              <a:rPr lang="en-US" sz="1600" i="1" dirty="0">
                <a:latin typeface="Candara"/>
                <a:cs typeface="Candara"/>
              </a:rPr>
              <a:t>The Copley Connection’s </a:t>
            </a:r>
            <a:r>
              <a:rPr lang="en-US" sz="1600" b="1" i="1" dirty="0">
                <a:latin typeface="Candara"/>
                <a:cs typeface="Candara"/>
              </a:rPr>
              <a:t>founders and location are a strong fit for Boston</a:t>
            </a:r>
            <a:r>
              <a:rPr lang="en-US" sz="1600" i="1" dirty="0">
                <a:latin typeface="Candara"/>
                <a:cs typeface="Candara"/>
              </a:rPr>
              <a:t>.</a:t>
            </a:r>
          </a:p>
        </p:txBody>
      </p:sp>
    </p:spTree>
    <p:extLst>
      <p:ext uri="{BB962C8B-B14F-4D97-AF65-F5344CB8AC3E}">
        <p14:creationId xmlns:p14="http://schemas.microsoft.com/office/powerpoint/2010/main" val="206308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C8FF-775D-9C6D-301E-7649DFCEA859}"/>
              </a:ext>
            </a:extLst>
          </p:cNvPr>
          <p:cNvSpPr>
            <a:spLocks noGrp="1"/>
          </p:cNvSpPr>
          <p:nvPr>
            <p:ph type="title"/>
          </p:nvPr>
        </p:nvSpPr>
        <p:spPr/>
        <p:txBody>
          <a:bodyPr/>
          <a:lstStyle/>
          <a:p>
            <a:br>
              <a:rPr lang="en-US" dirty="0"/>
            </a:br>
            <a:r>
              <a:rPr lang="en-US" sz="2000" dirty="0"/>
              <a:t>551 Boylston Street, Boston, MA</a:t>
            </a:r>
            <a:endParaRPr lang="en-US" dirty="0"/>
          </a:p>
        </p:txBody>
      </p:sp>
      <p:sp>
        <p:nvSpPr>
          <p:cNvPr id="4" name="Slide Number Placeholder 3">
            <a:extLst>
              <a:ext uri="{FF2B5EF4-FFF2-40B4-BE49-F238E27FC236}">
                <a16:creationId xmlns:a16="http://schemas.microsoft.com/office/drawing/2014/main" id="{7958BD70-A65C-445E-F103-257B90781A23}"/>
              </a:ext>
            </a:extLst>
          </p:cNvPr>
          <p:cNvSpPr>
            <a:spLocks noGrp="1"/>
          </p:cNvSpPr>
          <p:nvPr>
            <p:ph type="sldNum" sz="quarter" idx="12"/>
          </p:nvPr>
        </p:nvSpPr>
        <p:spPr/>
        <p:txBody>
          <a:bodyPr/>
          <a:lstStyle/>
          <a:p>
            <a:fld id="{2B86E77E-EA7E-7842-8DBD-7F161F200A98}" type="slidenum">
              <a:rPr lang="en-US" smtClean="0"/>
              <a:pPr/>
              <a:t>2</a:t>
            </a:fld>
            <a:endParaRPr lang="en-US"/>
          </a:p>
        </p:txBody>
      </p:sp>
      <p:sp>
        <p:nvSpPr>
          <p:cNvPr id="5" name="TextBox 4">
            <a:extLst>
              <a:ext uri="{FF2B5EF4-FFF2-40B4-BE49-F238E27FC236}">
                <a16:creationId xmlns:a16="http://schemas.microsoft.com/office/drawing/2014/main" id="{3F3FD8D5-8BCA-F775-7E00-83977ECF4F54}"/>
              </a:ext>
            </a:extLst>
          </p:cNvPr>
          <p:cNvSpPr txBox="1"/>
          <p:nvPr/>
        </p:nvSpPr>
        <p:spPr>
          <a:xfrm>
            <a:off x="152400" y="1787953"/>
            <a:ext cx="8839200" cy="1962332"/>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Copley Connection</a:t>
            </a: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Founded by Josh Zakim and Senam Kumahia</a:t>
            </a: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Advised by  Victor Chiang</a:t>
            </a: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Unanimous approval from Boston Cannabis Board on February 22, 2023 &amp; Zoning Board of Appeal on April 11, 2023</a:t>
            </a:r>
          </a:p>
        </p:txBody>
      </p:sp>
      <p:sp>
        <p:nvSpPr>
          <p:cNvPr id="6" name="TextBox 5">
            <a:extLst>
              <a:ext uri="{FF2B5EF4-FFF2-40B4-BE49-F238E27FC236}">
                <a16:creationId xmlns:a16="http://schemas.microsoft.com/office/drawing/2014/main" id="{A3FD3C62-51A4-C09E-A54F-E6E1E9A0B56E}"/>
              </a:ext>
            </a:extLst>
          </p:cNvPr>
          <p:cNvSpPr txBox="1"/>
          <p:nvPr/>
        </p:nvSpPr>
        <p:spPr>
          <a:xfrm>
            <a:off x="152400" y="1219200"/>
            <a:ext cx="8763000" cy="762000"/>
          </a:xfrm>
          <a:prstGeom prst="rect">
            <a:avLst/>
          </a:prstGeom>
          <a:noFill/>
        </p:spPr>
        <p:txBody>
          <a:bodyPr wrap="square" rtlCol="0">
            <a:noAutofit/>
          </a:bodyPr>
          <a:lstStyle/>
          <a:p>
            <a:pPr>
              <a:lnSpc>
                <a:spcPct val="110000"/>
              </a:lnSpc>
              <a:spcBef>
                <a:spcPts val="1200"/>
              </a:spcBef>
            </a:pPr>
            <a:r>
              <a:rPr lang="en-US" sz="1600" b="1" i="1" dirty="0">
                <a:latin typeface="Candara"/>
                <a:cs typeface="Candara"/>
              </a:rPr>
              <a:t>Copley Connection seeks to operate an adult-use retail marijuana facility at 551 Boylston Street.  </a:t>
            </a:r>
          </a:p>
        </p:txBody>
      </p:sp>
    </p:spTree>
    <p:extLst>
      <p:ext uri="{BB962C8B-B14F-4D97-AF65-F5344CB8AC3E}">
        <p14:creationId xmlns:p14="http://schemas.microsoft.com/office/powerpoint/2010/main" val="7468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5BEF139-A368-A5A6-C260-2B0CB28C0C52}"/>
              </a:ext>
            </a:extLst>
          </p:cNvPr>
          <p:cNvGrpSpPr/>
          <p:nvPr/>
        </p:nvGrpSpPr>
        <p:grpSpPr>
          <a:xfrm>
            <a:off x="3480966" y="1524445"/>
            <a:ext cx="5443728" cy="4059936"/>
            <a:chOff x="190500" y="1131849"/>
            <a:chExt cx="4564566" cy="3250580"/>
          </a:xfrm>
        </p:grpSpPr>
        <p:pic>
          <p:nvPicPr>
            <p:cNvPr id="7" name="Picture 6">
              <a:extLst>
                <a:ext uri="{FF2B5EF4-FFF2-40B4-BE49-F238E27FC236}">
                  <a16:creationId xmlns:a16="http://schemas.microsoft.com/office/drawing/2014/main" id="{A057D38C-4A1B-B95E-59A5-4BB3589E73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 y="1131849"/>
              <a:ext cx="4564566" cy="3250580"/>
            </a:xfrm>
            <a:prstGeom prst="rect">
              <a:avLst/>
            </a:prstGeom>
          </p:spPr>
        </p:pic>
        <p:sp>
          <p:nvSpPr>
            <p:cNvPr id="12" name="Freeform 11">
              <a:extLst>
                <a:ext uri="{FF2B5EF4-FFF2-40B4-BE49-F238E27FC236}">
                  <a16:creationId xmlns:a16="http://schemas.microsoft.com/office/drawing/2014/main" id="{270985F4-9C87-5A6D-6DC0-D52AB62E737E}"/>
                </a:ext>
              </a:extLst>
            </p:cNvPr>
            <p:cNvSpPr/>
            <p:nvPr/>
          </p:nvSpPr>
          <p:spPr>
            <a:xfrm>
              <a:off x="2163337" y="2386361"/>
              <a:ext cx="1182029" cy="1148576"/>
            </a:xfrm>
            <a:custGeom>
              <a:avLst/>
              <a:gdLst>
                <a:gd name="connsiteX0" fmla="*/ 0 w 1182029"/>
                <a:gd name="connsiteY0" fmla="*/ 1081668 h 1148576"/>
                <a:gd name="connsiteX1" fmla="*/ 0 w 1182029"/>
                <a:gd name="connsiteY1" fmla="*/ 111512 h 1148576"/>
                <a:gd name="connsiteX2" fmla="*/ 1182029 w 1182029"/>
                <a:gd name="connsiteY2" fmla="*/ 0 h 1148576"/>
                <a:gd name="connsiteX3" fmla="*/ 1182029 w 1182029"/>
                <a:gd name="connsiteY3" fmla="*/ 1148576 h 1148576"/>
                <a:gd name="connsiteX4" fmla="*/ 0 w 1182029"/>
                <a:gd name="connsiteY4" fmla="*/ 1081668 h 114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029" h="1148576">
                  <a:moveTo>
                    <a:pt x="0" y="1081668"/>
                  </a:moveTo>
                  <a:lnTo>
                    <a:pt x="0" y="111512"/>
                  </a:lnTo>
                  <a:lnTo>
                    <a:pt x="1182029" y="0"/>
                  </a:lnTo>
                  <a:lnTo>
                    <a:pt x="1182029" y="1148576"/>
                  </a:lnTo>
                  <a:lnTo>
                    <a:pt x="0" y="1081668"/>
                  </a:lnTo>
                  <a:close/>
                </a:path>
              </a:pathLst>
            </a:custGeom>
            <a:solidFill>
              <a:schemeClr val="accent2">
                <a:alpha val="19790"/>
              </a:schemeClr>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000" dirty="0">
                <a:solidFill>
                  <a:schemeClr val="tx1"/>
                </a:solidFill>
                <a:latin typeface="Candara"/>
                <a:cs typeface="Candara"/>
              </a:endParaRPr>
            </a:p>
          </p:txBody>
        </p:sp>
      </p:grpSp>
      <p:sp>
        <p:nvSpPr>
          <p:cNvPr id="2" name="Title 1">
            <a:extLst>
              <a:ext uri="{FF2B5EF4-FFF2-40B4-BE49-F238E27FC236}">
                <a16:creationId xmlns:a16="http://schemas.microsoft.com/office/drawing/2014/main" id="{B7D86BE8-E6C7-124C-A1AE-81C32A26E9CE}"/>
              </a:ext>
            </a:extLst>
          </p:cNvPr>
          <p:cNvSpPr>
            <a:spLocks noGrp="1"/>
          </p:cNvSpPr>
          <p:nvPr>
            <p:ph type="title"/>
          </p:nvPr>
        </p:nvSpPr>
        <p:spPr/>
        <p:txBody>
          <a:bodyPr/>
          <a:lstStyle/>
          <a:p>
            <a:r>
              <a:rPr lang="en-US" b="1" dirty="0"/>
              <a:t>Location</a:t>
            </a:r>
          </a:p>
        </p:txBody>
      </p:sp>
      <p:sp>
        <p:nvSpPr>
          <p:cNvPr id="6" name="Slide Number Placeholder 5">
            <a:extLst>
              <a:ext uri="{FF2B5EF4-FFF2-40B4-BE49-F238E27FC236}">
                <a16:creationId xmlns:a16="http://schemas.microsoft.com/office/drawing/2014/main" id="{A7CBF7C8-027C-1C4C-9DFF-A58A0C73AC15}"/>
              </a:ext>
            </a:extLst>
          </p:cNvPr>
          <p:cNvSpPr>
            <a:spLocks noGrp="1"/>
          </p:cNvSpPr>
          <p:nvPr>
            <p:ph type="sldNum" sz="quarter" idx="12"/>
          </p:nvPr>
        </p:nvSpPr>
        <p:spPr/>
        <p:txBody>
          <a:bodyPr/>
          <a:lstStyle/>
          <a:p>
            <a:fld id="{2B86E77E-EA7E-7842-8DBD-7F161F200A98}" type="slidenum">
              <a:rPr lang="en-US" smtClean="0"/>
              <a:pPr/>
              <a:t>3</a:t>
            </a:fld>
            <a:endParaRPr lang="en-US"/>
          </a:p>
        </p:txBody>
      </p:sp>
      <p:sp>
        <p:nvSpPr>
          <p:cNvPr id="8" name="TextBox 7">
            <a:extLst>
              <a:ext uri="{FF2B5EF4-FFF2-40B4-BE49-F238E27FC236}">
                <a16:creationId xmlns:a16="http://schemas.microsoft.com/office/drawing/2014/main" id="{DED8BAD1-8A12-0552-8864-F621C4341335}"/>
              </a:ext>
            </a:extLst>
          </p:cNvPr>
          <p:cNvSpPr txBox="1"/>
          <p:nvPr/>
        </p:nvSpPr>
        <p:spPr>
          <a:xfrm>
            <a:off x="217449" y="1400373"/>
            <a:ext cx="8686800" cy="3815212"/>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ndara"/>
                <a:ea typeface="+mn-ea"/>
                <a:cs typeface="Candara"/>
              </a:rPr>
              <a:t>Proposed Site:</a:t>
            </a: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551 Boylston St  </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Former Wendy’s restaurant</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Zoning District: Back Bay</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6,359 square feet of total space</a:t>
            </a:r>
          </a:p>
          <a:p>
            <a:pPr marL="285750" indent="-285750">
              <a:lnSpc>
                <a:spcPct val="110000"/>
              </a:lnSpc>
              <a:spcBef>
                <a:spcPts val="1200"/>
              </a:spcBef>
              <a:buClr>
                <a:srgbClr val="002060"/>
              </a:buClr>
              <a:buFont typeface="Arial" panose="020B0604020202020204" pitchFamily="34" charset="0"/>
              <a:buChar char="•"/>
            </a:pPr>
            <a:endParaRPr lang="en-US" sz="1600" dirty="0">
              <a:latin typeface="Candara"/>
              <a:cs typeface="Candara"/>
            </a:endParaRPr>
          </a:p>
        </p:txBody>
      </p:sp>
    </p:spTree>
    <p:extLst>
      <p:ext uri="{BB962C8B-B14F-4D97-AF65-F5344CB8AC3E}">
        <p14:creationId xmlns:p14="http://schemas.microsoft.com/office/powerpoint/2010/main" val="220888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D23A-10D6-EF03-A389-45617F28A16A}"/>
              </a:ext>
            </a:extLst>
          </p:cNvPr>
          <p:cNvSpPr>
            <a:spLocks noGrp="1"/>
          </p:cNvSpPr>
          <p:nvPr>
            <p:ph type="title"/>
          </p:nvPr>
        </p:nvSpPr>
        <p:spPr/>
        <p:txBody>
          <a:bodyPr/>
          <a:lstStyle/>
          <a:p>
            <a:r>
              <a:rPr lang="en-US" dirty="0"/>
              <a:t>The Location (Buffer Zone)</a:t>
            </a:r>
          </a:p>
        </p:txBody>
      </p:sp>
      <p:sp>
        <p:nvSpPr>
          <p:cNvPr id="3" name="Slide Number Placeholder 2">
            <a:extLst>
              <a:ext uri="{FF2B5EF4-FFF2-40B4-BE49-F238E27FC236}">
                <a16:creationId xmlns:a16="http://schemas.microsoft.com/office/drawing/2014/main" id="{360B6616-2338-7928-091B-FE41218333A2}"/>
              </a:ext>
            </a:extLst>
          </p:cNvPr>
          <p:cNvSpPr>
            <a:spLocks noGrp="1"/>
          </p:cNvSpPr>
          <p:nvPr>
            <p:ph type="sldNum" sz="quarter" idx="12"/>
          </p:nvPr>
        </p:nvSpPr>
        <p:spPr/>
        <p:txBody>
          <a:bodyPr/>
          <a:lstStyle/>
          <a:p>
            <a:fld id="{2B86E77E-EA7E-7842-8DBD-7F161F200A98}" type="slidenum">
              <a:rPr lang="en-US" smtClean="0"/>
              <a:pPr/>
              <a:t>4</a:t>
            </a:fld>
            <a:endParaRPr lang="en-US"/>
          </a:p>
        </p:txBody>
      </p:sp>
      <p:pic>
        <p:nvPicPr>
          <p:cNvPr id="17" name="Picture 16">
            <a:extLst>
              <a:ext uri="{FF2B5EF4-FFF2-40B4-BE49-F238E27FC236}">
                <a16:creationId xmlns:a16="http://schemas.microsoft.com/office/drawing/2014/main" id="{BF44B4AC-2D35-C946-5DE5-FFC160890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413" t="11581" r="19489" b="8931"/>
          <a:stretch/>
        </p:blipFill>
        <p:spPr>
          <a:xfrm>
            <a:off x="3700306" y="1544933"/>
            <a:ext cx="5215094" cy="4371030"/>
          </a:xfrm>
          <a:prstGeom prst="rect">
            <a:avLst/>
          </a:prstGeom>
        </p:spPr>
      </p:pic>
      <p:sp>
        <p:nvSpPr>
          <p:cNvPr id="18" name="TextBox 17">
            <a:extLst>
              <a:ext uri="{FF2B5EF4-FFF2-40B4-BE49-F238E27FC236}">
                <a16:creationId xmlns:a16="http://schemas.microsoft.com/office/drawing/2014/main" id="{551E4130-B087-9326-D8AD-30CB8C3B4328}"/>
              </a:ext>
            </a:extLst>
          </p:cNvPr>
          <p:cNvSpPr txBox="1"/>
          <p:nvPr/>
        </p:nvSpPr>
        <p:spPr>
          <a:xfrm>
            <a:off x="228601" y="1544932"/>
            <a:ext cx="3380232" cy="4166077"/>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Buffer Zone</a:t>
            </a: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There is only one open dispensary in the ½ mile buffer</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One approved site is located 0.4 miles away across the train tracks on Columbus Ave in the South End</a:t>
            </a:r>
          </a:p>
          <a:p>
            <a:pPr marL="285750" indent="-285750">
              <a:lnSpc>
                <a:spcPct val="110000"/>
              </a:lnSpc>
              <a:spcBef>
                <a:spcPts val="1200"/>
              </a:spcBef>
              <a:buClr>
                <a:srgbClr val="002060"/>
              </a:buClr>
              <a:buFont typeface="Wingdings" pitchFamily="2" charset="2"/>
              <a:buChar char="ü"/>
            </a:pPr>
            <a:endParaRPr lang="en-US" sz="1600" dirty="0">
              <a:latin typeface="Candara"/>
              <a:cs typeface="Candara"/>
            </a:endParaRPr>
          </a:p>
          <a:p>
            <a:pPr marL="285750" indent="-285750">
              <a:lnSpc>
                <a:spcPct val="110000"/>
              </a:lnSpc>
              <a:spcBef>
                <a:spcPts val="1200"/>
              </a:spcBef>
              <a:buClr>
                <a:srgbClr val="002060"/>
              </a:buClr>
              <a:buFont typeface="Wingdings" pitchFamily="2" charset="2"/>
              <a:buChar char="ü"/>
            </a:pPr>
            <a:r>
              <a:rPr lang="en-US" sz="1600" dirty="0">
                <a:latin typeface="Candara"/>
                <a:cs typeface="Candara"/>
              </a:rPr>
              <a:t>We believe the high density of retail foot traffic easily supports a second dispensary in Back Bay</a:t>
            </a:r>
          </a:p>
        </p:txBody>
      </p:sp>
    </p:spTree>
    <p:extLst>
      <p:ext uri="{BB962C8B-B14F-4D97-AF65-F5344CB8AC3E}">
        <p14:creationId xmlns:p14="http://schemas.microsoft.com/office/powerpoint/2010/main" val="116901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DD23A-10D6-EF03-A389-45617F28A16A}"/>
              </a:ext>
            </a:extLst>
          </p:cNvPr>
          <p:cNvSpPr>
            <a:spLocks noGrp="1"/>
          </p:cNvSpPr>
          <p:nvPr>
            <p:ph type="title"/>
          </p:nvPr>
        </p:nvSpPr>
        <p:spPr/>
        <p:txBody>
          <a:bodyPr/>
          <a:lstStyle/>
          <a:p>
            <a:r>
              <a:rPr lang="en-US" dirty="0"/>
              <a:t>Public Access</a:t>
            </a:r>
          </a:p>
        </p:txBody>
      </p:sp>
      <p:sp>
        <p:nvSpPr>
          <p:cNvPr id="3" name="Slide Number Placeholder 2">
            <a:extLst>
              <a:ext uri="{FF2B5EF4-FFF2-40B4-BE49-F238E27FC236}">
                <a16:creationId xmlns:a16="http://schemas.microsoft.com/office/drawing/2014/main" id="{360B6616-2338-7928-091B-FE41218333A2}"/>
              </a:ext>
            </a:extLst>
          </p:cNvPr>
          <p:cNvSpPr>
            <a:spLocks noGrp="1"/>
          </p:cNvSpPr>
          <p:nvPr>
            <p:ph type="sldNum" sz="quarter" idx="12"/>
          </p:nvPr>
        </p:nvSpPr>
        <p:spPr/>
        <p:txBody>
          <a:bodyPr/>
          <a:lstStyle/>
          <a:p>
            <a:fld id="{2B86E77E-EA7E-7842-8DBD-7F161F200A98}" type="slidenum">
              <a:rPr lang="en-US" smtClean="0"/>
              <a:pPr/>
              <a:t>5</a:t>
            </a:fld>
            <a:endParaRPr lang="en-US"/>
          </a:p>
        </p:txBody>
      </p:sp>
      <p:sp>
        <p:nvSpPr>
          <p:cNvPr id="18" name="TextBox 17">
            <a:extLst>
              <a:ext uri="{FF2B5EF4-FFF2-40B4-BE49-F238E27FC236}">
                <a16:creationId xmlns:a16="http://schemas.microsoft.com/office/drawing/2014/main" id="{551E4130-B087-9326-D8AD-30CB8C3B4328}"/>
              </a:ext>
            </a:extLst>
          </p:cNvPr>
          <p:cNvSpPr txBox="1"/>
          <p:nvPr/>
        </p:nvSpPr>
        <p:spPr>
          <a:xfrm>
            <a:off x="139391" y="5514978"/>
            <a:ext cx="5804209" cy="1266822"/>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Public Access Within a ½ Mile </a:t>
            </a:r>
          </a:p>
          <a:p>
            <a:pPr marL="285750" indent="-285750">
              <a:lnSpc>
                <a:spcPct val="110000"/>
              </a:lnSpc>
              <a:spcBef>
                <a:spcPts val="1200"/>
              </a:spcBef>
              <a:buClr>
                <a:srgbClr val="002060"/>
              </a:buClr>
              <a:buSzPct val="100000"/>
              <a:buFont typeface="Wingdings" pitchFamily="2" charset="2"/>
              <a:buChar char="ü"/>
            </a:pPr>
            <a:r>
              <a:rPr lang="en-US" sz="1600" dirty="0">
                <a:latin typeface="Candara"/>
                <a:cs typeface="Candara"/>
              </a:rPr>
              <a:t>4 Train stations (Arlington, Back Bay, Copley &amp; Prudential) </a:t>
            </a:r>
          </a:p>
          <a:p>
            <a:pPr marL="285750" indent="-285750">
              <a:lnSpc>
                <a:spcPct val="110000"/>
              </a:lnSpc>
              <a:spcBef>
                <a:spcPts val="1200"/>
              </a:spcBef>
              <a:buClr>
                <a:srgbClr val="002060"/>
              </a:buClr>
              <a:buSzPct val="100000"/>
              <a:buFont typeface="Wingdings" pitchFamily="2" charset="2"/>
              <a:buChar char="ü"/>
            </a:pPr>
            <a:r>
              <a:rPr lang="en-US" sz="1600" dirty="0">
                <a:latin typeface="Candara"/>
                <a:cs typeface="Candara"/>
              </a:rPr>
              <a:t>34 Bus Stops (Routes 9, 10, 11, 39, 43, 55, 501, 504)</a:t>
            </a:r>
          </a:p>
        </p:txBody>
      </p:sp>
      <p:sp>
        <p:nvSpPr>
          <p:cNvPr id="4" name="TextBox 3">
            <a:extLst>
              <a:ext uri="{FF2B5EF4-FFF2-40B4-BE49-F238E27FC236}">
                <a16:creationId xmlns:a16="http://schemas.microsoft.com/office/drawing/2014/main" id="{77D1B6D0-2FC5-7344-11F3-A6189BBA5629}"/>
              </a:ext>
            </a:extLst>
          </p:cNvPr>
          <p:cNvSpPr txBox="1"/>
          <p:nvPr/>
        </p:nvSpPr>
        <p:spPr>
          <a:xfrm>
            <a:off x="5225143" y="2632668"/>
            <a:ext cx="2140299" cy="488403"/>
          </a:xfrm>
          <a:prstGeom prst="rect">
            <a:avLst/>
          </a:prstGeom>
          <a:noFill/>
        </p:spPr>
        <p:txBody>
          <a:bodyPr wrap="square" rtlCol="0">
            <a:spAutoFit/>
          </a:bodyPr>
          <a:lstStyle/>
          <a:p>
            <a:pPr>
              <a:lnSpc>
                <a:spcPct val="110000"/>
              </a:lnSpc>
            </a:pPr>
            <a:r>
              <a:rPr lang="en-US" sz="1200" dirty="0">
                <a:latin typeface="Candara"/>
                <a:cs typeface="Candara"/>
              </a:rPr>
              <a:t>Map of T’s, parking garages and blue bikes</a:t>
            </a:r>
          </a:p>
        </p:txBody>
      </p:sp>
      <p:pic>
        <p:nvPicPr>
          <p:cNvPr id="5" name="Picture 4">
            <a:extLst>
              <a:ext uri="{FF2B5EF4-FFF2-40B4-BE49-F238E27FC236}">
                <a16:creationId xmlns:a16="http://schemas.microsoft.com/office/drawing/2014/main" id="{C92F03E5-1AA1-8D81-7A1C-F0D599DD84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724" t="32639" b="8052"/>
          <a:stretch/>
        </p:blipFill>
        <p:spPr>
          <a:xfrm>
            <a:off x="990600" y="1142999"/>
            <a:ext cx="7268017" cy="4418113"/>
          </a:xfrm>
          <a:prstGeom prst="rect">
            <a:avLst/>
          </a:prstGeom>
        </p:spPr>
      </p:pic>
      <p:sp>
        <p:nvSpPr>
          <p:cNvPr id="6" name="TextBox 5">
            <a:extLst>
              <a:ext uri="{FF2B5EF4-FFF2-40B4-BE49-F238E27FC236}">
                <a16:creationId xmlns:a16="http://schemas.microsoft.com/office/drawing/2014/main" id="{3B22B980-A98C-9FD5-098E-E374E74DDE48}"/>
              </a:ext>
            </a:extLst>
          </p:cNvPr>
          <p:cNvSpPr txBox="1"/>
          <p:nvPr/>
        </p:nvSpPr>
        <p:spPr>
          <a:xfrm>
            <a:off x="5854391" y="6007421"/>
            <a:ext cx="2375209" cy="774379"/>
          </a:xfrm>
          <a:prstGeom prst="rect">
            <a:avLst/>
          </a:prstGeom>
          <a:noFill/>
        </p:spPr>
        <p:txBody>
          <a:bodyPr wrap="square" rtlCol="0">
            <a:spAutoFit/>
          </a:bodyPr>
          <a:lstStyle/>
          <a:p>
            <a:pPr marL="285750" indent="-285750">
              <a:lnSpc>
                <a:spcPct val="110000"/>
              </a:lnSpc>
              <a:spcBef>
                <a:spcPts val="1200"/>
              </a:spcBef>
              <a:buClr>
                <a:srgbClr val="002060"/>
              </a:buClr>
              <a:buSzPct val="100000"/>
              <a:buFont typeface="Wingdings" pitchFamily="2" charset="2"/>
              <a:buChar char="ü"/>
            </a:pPr>
            <a:r>
              <a:rPr lang="en-US" sz="1600" dirty="0">
                <a:latin typeface="Candara"/>
                <a:cs typeface="Candara"/>
              </a:rPr>
              <a:t>17 Blue Bike Stations</a:t>
            </a:r>
          </a:p>
          <a:p>
            <a:pPr marL="285750" indent="-285750">
              <a:lnSpc>
                <a:spcPct val="110000"/>
              </a:lnSpc>
              <a:spcBef>
                <a:spcPts val="1200"/>
              </a:spcBef>
              <a:buClr>
                <a:srgbClr val="002060"/>
              </a:buClr>
              <a:buSzPct val="100000"/>
              <a:buFont typeface="Wingdings" pitchFamily="2" charset="2"/>
              <a:buChar char="ü"/>
            </a:pPr>
            <a:r>
              <a:rPr lang="en-US" sz="1600" dirty="0">
                <a:latin typeface="Candara"/>
                <a:cs typeface="Candara"/>
              </a:rPr>
              <a:t>38 Paid Parking Lots</a:t>
            </a:r>
          </a:p>
        </p:txBody>
      </p:sp>
    </p:spTree>
    <p:extLst>
      <p:ext uri="{BB962C8B-B14F-4D97-AF65-F5344CB8AC3E}">
        <p14:creationId xmlns:p14="http://schemas.microsoft.com/office/powerpoint/2010/main" val="58744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9768-9655-D625-83A6-2E95B401A308}"/>
              </a:ext>
            </a:extLst>
          </p:cNvPr>
          <p:cNvSpPr>
            <a:spLocks noGrp="1"/>
          </p:cNvSpPr>
          <p:nvPr>
            <p:ph type="title"/>
          </p:nvPr>
        </p:nvSpPr>
        <p:spPr/>
        <p:txBody>
          <a:bodyPr/>
          <a:lstStyle/>
          <a:p>
            <a:r>
              <a:rPr lang="en-US" dirty="0"/>
              <a:t>The Property</a:t>
            </a:r>
          </a:p>
        </p:txBody>
      </p:sp>
      <p:sp>
        <p:nvSpPr>
          <p:cNvPr id="3" name="Slide Number Placeholder 2">
            <a:extLst>
              <a:ext uri="{FF2B5EF4-FFF2-40B4-BE49-F238E27FC236}">
                <a16:creationId xmlns:a16="http://schemas.microsoft.com/office/drawing/2014/main" id="{5194AAD8-100C-DF5C-F82D-179F22E818B9}"/>
              </a:ext>
            </a:extLst>
          </p:cNvPr>
          <p:cNvSpPr>
            <a:spLocks noGrp="1"/>
          </p:cNvSpPr>
          <p:nvPr>
            <p:ph type="sldNum" sz="quarter" idx="12"/>
          </p:nvPr>
        </p:nvSpPr>
        <p:spPr/>
        <p:txBody>
          <a:bodyPr/>
          <a:lstStyle/>
          <a:p>
            <a:fld id="{2B86E77E-EA7E-7842-8DBD-7F161F200A98}" type="slidenum">
              <a:rPr lang="en-US" smtClean="0"/>
              <a:pPr/>
              <a:t>6</a:t>
            </a:fld>
            <a:endParaRPr lang="en-US"/>
          </a:p>
        </p:txBody>
      </p:sp>
      <p:pic>
        <p:nvPicPr>
          <p:cNvPr id="4" name="Picture 3">
            <a:extLst>
              <a:ext uri="{FF2B5EF4-FFF2-40B4-BE49-F238E27FC236}">
                <a16:creationId xmlns:a16="http://schemas.microsoft.com/office/drawing/2014/main" id="{23E611AA-3BE3-B95B-67CD-B9E4111875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89" y="1212686"/>
            <a:ext cx="8977621" cy="2467729"/>
          </a:xfrm>
          <a:prstGeom prst="rect">
            <a:avLst/>
          </a:prstGeom>
        </p:spPr>
      </p:pic>
      <p:sp>
        <p:nvSpPr>
          <p:cNvPr id="5" name="TextBox 4">
            <a:extLst>
              <a:ext uri="{FF2B5EF4-FFF2-40B4-BE49-F238E27FC236}">
                <a16:creationId xmlns:a16="http://schemas.microsoft.com/office/drawing/2014/main" id="{8D0281F5-E496-BF17-93AE-7DB64119F2DE}"/>
              </a:ext>
            </a:extLst>
          </p:cNvPr>
          <p:cNvSpPr txBox="1"/>
          <p:nvPr/>
        </p:nvSpPr>
        <p:spPr>
          <a:xfrm>
            <a:off x="152400" y="3733424"/>
            <a:ext cx="8763000" cy="2811860"/>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First Floor</a:t>
            </a:r>
          </a:p>
          <a:p>
            <a:pPr marL="285750" indent="-285750">
              <a:lnSpc>
                <a:spcPct val="110000"/>
              </a:lnSpc>
              <a:spcBef>
                <a:spcPts val="1200"/>
              </a:spcBef>
              <a:buSzPct val="60000"/>
              <a:buFont typeface="Wingdings" pitchFamily="2" charset="2"/>
              <a:buChar char="q"/>
            </a:pPr>
            <a:r>
              <a:rPr lang="en-US" sz="1600" dirty="0">
                <a:latin typeface="Candara"/>
                <a:cs typeface="Candara"/>
              </a:rPr>
              <a:t>Indoor security desk with significant space for queuing to avoid any lines on the sidewalk</a:t>
            </a:r>
          </a:p>
          <a:p>
            <a:pPr marL="285750" indent="-285750">
              <a:lnSpc>
                <a:spcPct val="110000"/>
              </a:lnSpc>
              <a:spcBef>
                <a:spcPts val="1200"/>
              </a:spcBef>
              <a:buSzPct val="60000"/>
              <a:buFont typeface="Wingdings" pitchFamily="2" charset="2"/>
              <a:buChar char="q"/>
            </a:pPr>
            <a:r>
              <a:rPr lang="en-US" sz="1600" dirty="0">
                <a:latin typeface="Candara"/>
                <a:cs typeface="Candara"/>
              </a:rPr>
              <a:t>Our design will mean our windows will not need to be frosted and will be designed to beautify the existing store front</a:t>
            </a:r>
          </a:p>
          <a:p>
            <a:pPr marL="285750" indent="-285750">
              <a:lnSpc>
                <a:spcPct val="110000"/>
              </a:lnSpc>
              <a:spcBef>
                <a:spcPts val="1200"/>
              </a:spcBef>
              <a:buSzPct val="60000"/>
              <a:buFont typeface="Wingdings" pitchFamily="2" charset="2"/>
              <a:buChar char="q"/>
            </a:pPr>
            <a:r>
              <a:rPr lang="en-US" sz="1600" dirty="0">
                <a:latin typeface="Candara"/>
                <a:cs typeface="Candara"/>
              </a:rPr>
              <a:t>No cannabis merchandising on the 1</a:t>
            </a:r>
            <a:r>
              <a:rPr lang="en-US" sz="1600" baseline="30000" dirty="0">
                <a:latin typeface="Candara"/>
                <a:cs typeface="Candara"/>
              </a:rPr>
              <a:t>st</a:t>
            </a:r>
            <a:r>
              <a:rPr lang="en-US" sz="1600" dirty="0">
                <a:latin typeface="Candara"/>
                <a:cs typeface="Candara"/>
              </a:rPr>
              <a:t> floor visible to Boylston St</a:t>
            </a:r>
          </a:p>
          <a:p>
            <a:pPr marL="285750" indent="-285750">
              <a:lnSpc>
                <a:spcPct val="110000"/>
              </a:lnSpc>
              <a:spcBef>
                <a:spcPts val="1200"/>
              </a:spcBef>
              <a:buSzPct val="60000"/>
              <a:buFont typeface="Wingdings" pitchFamily="2" charset="2"/>
              <a:buChar char="q"/>
            </a:pPr>
            <a:r>
              <a:rPr lang="en-US" sz="1600" dirty="0">
                <a:latin typeface="Candara"/>
                <a:cs typeface="Candara"/>
              </a:rPr>
              <a:t>Express pickup</a:t>
            </a:r>
          </a:p>
          <a:p>
            <a:pPr marL="285750" indent="-285750">
              <a:lnSpc>
                <a:spcPct val="110000"/>
              </a:lnSpc>
              <a:spcBef>
                <a:spcPts val="1200"/>
              </a:spcBef>
              <a:buSzPct val="60000"/>
              <a:buFont typeface="Wingdings" pitchFamily="2" charset="2"/>
              <a:buChar char="q"/>
            </a:pPr>
            <a:r>
              <a:rPr lang="en-US" sz="1600" dirty="0">
                <a:latin typeface="Candara"/>
                <a:cs typeface="Candara"/>
              </a:rPr>
              <a:t>No loitering policy on Boylston St; monitored by our staff on the sidewalk</a:t>
            </a:r>
          </a:p>
        </p:txBody>
      </p:sp>
    </p:spTree>
    <p:extLst>
      <p:ext uri="{BB962C8B-B14F-4D97-AF65-F5344CB8AC3E}">
        <p14:creationId xmlns:p14="http://schemas.microsoft.com/office/powerpoint/2010/main" val="55595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9768-9655-D625-83A6-2E95B401A308}"/>
              </a:ext>
            </a:extLst>
          </p:cNvPr>
          <p:cNvSpPr>
            <a:spLocks noGrp="1"/>
          </p:cNvSpPr>
          <p:nvPr>
            <p:ph type="title"/>
          </p:nvPr>
        </p:nvSpPr>
        <p:spPr/>
        <p:txBody>
          <a:bodyPr/>
          <a:lstStyle/>
          <a:p>
            <a:r>
              <a:rPr lang="en-US" dirty="0"/>
              <a:t>The Property (continued)</a:t>
            </a:r>
          </a:p>
        </p:txBody>
      </p:sp>
      <p:sp>
        <p:nvSpPr>
          <p:cNvPr id="3" name="Slide Number Placeholder 2">
            <a:extLst>
              <a:ext uri="{FF2B5EF4-FFF2-40B4-BE49-F238E27FC236}">
                <a16:creationId xmlns:a16="http://schemas.microsoft.com/office/drawing/2014/main" id="{5194AAD8-100C-DF5C-F82D-179F22E818B9}"/>
              </a:ext>
            </a:extLst>
          </p:cNvPr>
          <p:cNvSpPr>
            <a:spLocks noGrp="1"/>
          </p:cNvSpPr>
          <p:nvPr>
            <p:ph type="sldNum" sz="quarter" idx="12"/>
          </p:nvPr>
        </p:nvSpPr>
        <p:spPr/>
        <p:txBody>
          <a:bodyPr/>
          <a:lstStyle/>
          <a:p>
            <a:fld id="{2B86E77E-EA7E-7842-8DBD-7F161F200A98}" type="slidenum">
              <a:rPr lang="en-US" smtClean="0"/>
              <a:pPr/>
              <a:t>7</a:t>
            </a:fld>
            <a:endParaRPr lang="en-US"/>
          </a:p>
        </p:txBody>
      </p:sp>
      <p:sp>
        <p:nvSpPr>
          <p:cNvPr id="5" name="TextBox 4">
            <a:extLst>
              <a:ext uri="{FF2B5EF4-FFF2-40B4-BE49-F238E27FC236}">
                <a16:creationId xmlns:a16="http://schemas.microsoft.com/office/drawing/2014/main" id="{8D0281F5-E496-BF17-93AE-7DB64119F2DE}"/>
              </a:ext>
            </a:extLst>
          </p:cNvPr>
          <p:cNvSpPr txBox="1"/>
          <p:nvPr/>
        </p:nvSpPr>
        <p:spPr>
          <a:xfrm>
            <a:off x="152400" y="3944441"/>
            <a:ext cx="8763000" cy="1266822"/>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Second Floor</a:t>
            </a:r>
          </a:p>
          <a:p>
            <a:pPr marL="285750" indent="-285750">
              <a:lnSpc>
                <a:spcPct val="110000"/>
              </a:lnSpc>
              <a:spcBef>
                <a:spcPts val="1200"/>
              </a:spcBef>
              <a:buSzPct val="60000"/>
              <a:buFont typeface="Wingdings" pitchFamily="2" charset="2"/>
              <a:buChar char="q"/>
            </a:pPr>
            <a:r>
              <a:rPr lang="en-US" sz="1600" dirty="0">
                <a:latin typeface="Candara"/>
                <a:cs typeface="Candara"/>
              </a:rPr>
              <a:t>Primary retail space for customers </a:t>
            </a:r>
          </a:p>
          <a:p>
            <a:pPr marL="285750" indent="-285750">
              <a:lnSpc>
                <a:spcPct val="110000"/>
              </a:lnSpc>
              <a:spcBef>
                <a:spcPts val="1200"/>
              </a:spcBef>
              <a:buSzPct val="60000"/>
              <a:buFont typeface="Wingdings" pitchFamily="2" charset="2"/>
              <a:buChar char="q"/>
            </a:pPr>
            <a:r>
              <a:rPr lang="en-US" sz="1600" dirty="0">
                <a:latin typeface="Candara"/>
                <a:cs typeface="Candara"/>
              </a:rPr>
              <a:t>Elevated from the ground level so not visible from Boylston St and will not required frosted glass</a:t>
            </a:r>
          </a:p>
        </p:txBody>
      </p:sp>
      <p:pic>
        <p:nvPicPr>
          <p:cNvPr id="6" name="Picture 5">
            <a:extLst>
              <a:ext uri="{FF2B5EF4-FFF2-40B4-BE49-F238E27FC236}">
                <a16:creationId xmlns:a16="http://schemas.microsoft.com/office/drawing/2014/main" id="{9A3BE029-3A0B-1909-8C2A-273055BDA3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2" y="1153016"/>
            <a:ext cx="9073662" cy="2842770"/>
          </a:xfrm>
          <a:prstGeom prst="rect">
            <a:avLst/>
          </a:prstGeom>
        </p:spPr>
      </p:pic>
      <p:sp>
        <p:nvSpPr>
          <p:cNvPr id="7" name="TextBox 6">
            <a:extLst>
              <a:ext uri="{FF2B5EF4-FFF2-40B4-BE49-F238E27FC236}">
                <a16:creationId xmlns:a16="http://schemas.microsoft.com/office/drawing/2014/main" id="{494C811F-CF91-0467-CAE8-CBDB61A65B2E}"/>
              </a:ext>
            </a:extLst>
          </p:cNvPr>
          <p:cNvSpPr txBox="1"/>
          <p:nvPr/>
        </p:nvSpPr>
        <p:spPr>
          <a:xfrm>
            <a:off x="154080" y="5312688"/>
            <a:ext cx="8763000" cy="1537665"/>
          </a:xfrm>
          <a:prstGeom prst="rect">
            <a:avLst/>
          </a:prstGeom>
          <a:noFill/>
        </p:spPr>
        <p:txBody>
          <a:bodyPr wrap="square" rtlCol="0">
            <a:spAutoFit/>
          </a:bodyPr>
          <a:lstStyle/>
          <a:p>
            <a:pPr>
              <a:lnSpc>
                <a:spcPct val="110000"/>
              </a:lnSpc>
            </a:pPr>
            <a:r>
              <a:rPr lang="en-US" sz="2000" b="1" dirty="0">
                <a:solidFill>
                  <a:srgbClr val="00B0F0"/>
                </a:solidFill>
                <a:latin typeface="Candara"/>
                <a:cs typeface="Candara"/>
              </a:rPr>
              <a:t>Basement </a:t>
            </a:r>
            <a:r>
              <a:rPr lang="en-US" sz="1200" b="1" dirty="0">
                <a:solidFill>
                  <a:srgbClr val="00B0F0"/>
                </a:solidFill>
                <a:latin typeface="Candara"/>
                <a:cs typeface="Candara"/>
              </a:rPr>
              <a:t>(not shown)</a:t>
            </a:r>
            <a:endParaRPr lang="en-US" sz="2000" b="1" dirty="0">
              <a:solidFill>
                <a:srgbClr val="00B0F0"/>
              </a:solidFill>
              <a:latin typeface="Candara"/>
              <a:cs typeface="Candara"/>
            </a:endParaRPr>
          </a:p>
          <a:p>
            <a:pPr marL="285750" indent="-285750">
              <a:lnSpc>
                <a:spcPct val="110000"/>
              </a:lnSpc>
              <a:spcBef>
                <a:spcPts val="1200"/>
              </a:spcBef>
              <a:buSzPct val="60000"/>
              <a:buFont typeface="Wingdings" pitchFamily="2" charset="2"/>
              <a:buChar char="q"/>
            </a:pPr>
            <a:r>
              <a:rPr lang="en-US" sz="1600" dirty="0">
                <a:latin typeface="Candara"/>
                <a:cs typeface="Candara"/>
              </a:rPr>
              <a:t>Our location includes basement space for back of house operations, which is accessible by the rear alley</a:t>
            </a:r>
          </a:p>
          <a:p>
            <a:pPr marL="285750" indent="-285750">
              <a:lnSpc>
                <a:spcPct val="110000"/>
              </a:lnSpc>
              <a:spcBef>
                <a:spcPts val="1200"/>
              </a:spcBef>
              <a:buSzPct val="60000"/>
              <a:buFont typeface="Wingdings" pitchFamily="2" charset="2"/>
              <a:buChar char="q"/>
            </a:pPr>
            <a:r>
              <a:rPr lang="en-US" sz="1600" dirty="0">
                <a:latin typeface="Candara"/>
                <a:cs typeface="Candara"/>
              </a:rPr>
              <a:t>All deliveries will come through the alleyway avoiding any double parking on Boylston St</a:t>
            </a:r>
          </a:p>
        </p:txBody>
      </p:sp>
    </p:spTree>
    <p:extLst>
      <p:ext uri="{BB962C8B-B14F-4D97-AF65-F5344CB8AC3E}">
        <p14:creationId xmlns:p14="http://schemas.microsoft.com/office/powerpoint/2010/main" val="355541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3133-3D92-E2FC-3642-00F8A7C91920}"/>
              </a:ext>
            </a:extLst>
          </p:cNvPr>
          <p:cNvSpPr>
            <a:spLocks noGrp="1"/>
          </p:cNvSpPr>
          <p:nvPr>
            <p:ph type="title"/>
          </p:nvPr>
        </p:nvSpPr>
        <p:spPr/>
        <p:txBody>
          <a:bodyPr/>
          <a:lstStyle/>
          <a:p>
            <a:r>
              <a:rPr lang="en-US" dirty="0"/>
              <a:t>Nuisance Prevention</a:t>
            </a:r>
          </a:p>
        </p:txBody>
      </p:sp>
      <p:sp>
        <p:nvSpPr>
          <p:cNvPr id="3" name="Slide Number Placeholder 2">
            <a:extLst>
              <a:ext uri="{FF2B5EF4-FFF2-40B4-BE49-F238E27FC236}">
                <a16:creationId xmlns:a16="http://schemas.microsoft.com/office/drawing/2014/main" id="{97A940BA-7A15-5151-C64D-FC6B60707127}"/>
              </a:ext>
            </a:extLst>
          </p:cNvPr>
          <p:cNvSpPr>
            <a:spLocks noGrp="1"/>
          </p:cNvSpPr>
          <p:nvPr>
            <p:ph type="sldNum" sz="quarter" idx="12"/>
          </p:nvPr>
        </p:nvSpPr>
        <p:spPr/>
        <p:txBody>
          <a:bodyPr/>
          <a:lstStyle/>
          <a:p>
            <a:fld id="{2B86E77E-EA7E-7842-8DBD-7F161F200A98}" type="slidenum">
              <a:rPr lang="en-US" smtClean="0"/>
              <a:pPr/>
              <a:t>8</a:t>
            </a:fld>
            <a:endParaRPr lang="en-US"/>
          </a:p>
        </p:txBody>
      </p:sp>
      <p:sp>
        <p:nvSpPr>
          <p:cNvPr id="4" name="TextBox 3">
            <a:extLst>
              <a:ext uri="{FF2B5EF4-FFF2-40B4-BE49-F238E27FC236}">
                <a16:creationId xmlns:a16="http://schemas.microsoft.com/office/drawing/2014/main" id="{04D95893-A2BF-A6E4-7F8F-F7D0D1682AD3}"/>
              </a:ext>
            </a:extLst>
          </p:cNvPr>
          <p:cNvSpPr txBox="1"/>
          <p:nvPr/>
        </p:nvSpPr>
        <p:spPr>
          <a:xfrm>
            <a:off x="353568" y="1359972"/>
            <a:ext cx="8561832" cy="5492273"/>
          </a:xfrm>
          <a:prstGeom prst="rect">
            <a:avLst/>
          </a:prstGeom>
          <a:noFill/>
        </p:spPr>
        <p:txBody>
          <a:bodyPr wrap="square" rtlCol="0">
            <a:spAutoFit/>
          </a:bodyPr>
          <a:lstStyle/>
          <a:p>
            <a:pPr marL="342900" indent="-342900">
              <a:lnSpc>
                <a:spcPct val="110000"/>
              </a:lnSpc>
              <a:buSzPct val="60000"/>
              <a:buFont typeface="Wingdings" pitchFamily="2" charset="2"/>
              <a:buChar char="q"/>
            </a:pPr>
            <a:r>
              <a:rPr lang="en-US" sz="2000" b="1" dirty="0">
                <a:latin typeface="Candara"/>
                <a:cs typeface="Candara"/>
              </a:rPr>
              <a:t>No individual pre-rolls </a:t>
            </a:r>
            <a:r>
              <a:rPr lang="en-US" sz="2000" dirty="0">
                <a:latin typeface="Candara"/>
                <a:cs typeface="Candara"/>
              </a:rPr>
              <a:t>will be sold</a:t>
            </a:r>
          </a:p>
          <a:p>
            <a:pPr marL="342900" indent="-342900">
              <a:lnSpc>
                <a:spcPct val="110000"/>
              </a:lnSpc>
              <a:buSzPct val="60000"/>
              <a:buFont typeface="Wingdings" pitchFamily="2" charset="2"/>
              <a:buChar char="q"/>
            </a:pPr>
            <a:endParaRPr lang="en-US" sz="2000" b="1" dirty="0">
              <a:latin typeface="Candara"/>
              <a:cs typeface="Candara"/>
            </a:endParaRPr>
          </a:p>
          <a:p>
            <a:pPr marL="342900" indent="-342900">
              <a:lnSpc>
                <a:spcPct val="110000"/>
              </a:lnSpc>
              <a:buSzPct val="60000"/>
              <a:buFont typeface="Wingdings" pitchFamily="2" charset="2"/>
              <a:buChar char="q"/>
            </a:pPr>
            <a:r>
              <a:rPr lang="en-US" sz="2000" b="1" dirty="0">
                <a:latin typeface="Candara"/>
                <a:cs typeface="Candara"/>
              </a:rPr>
              <a:t>Trash</a:t>
            </a:r>
            <a:r>
              <a:rPr lang="en-US" sz="2000" dirty="0">
                <a:latin typeface="Candara"/>
                <a:cs typeface="Candara"/>
              </a:rPr>
              <a:t> will be disposed of in locked dumpster in the rear alleyway; </a:t>
            </a:r>
            <a:r>
              <a:rPr lang="en-US" sz="2000" b="1" dirty="0">
                <a:latin typeface="Candara"/>
                <a:cs typeface="Candara"/>
              </a:rPr>
              <a:t>no rodent impact </a:t>
            </a:r>
          </a:p>
          <a:p>
            <a:pPr marL="342900" indent="-342900">
              <a:lnSpc>
                <a:spcPct val="110000"/>
              </a:lnSpc>
              <a:buSzPct val="60000"/>
              <a:buFont typeface="Wingdings" pitchFamily="2" charset="2"/>
              <a:buChar char="q"/>
            </a:pPr>
            <a:endParaRPr lang="en-US" sz="2000" dirty="0">
              <a:latin typeface="Candara"/>
              <a:cs typeface="Candara"/>
            </a:endParaRPr>
          </a:p>
          <a:p>
            <a:pPr marL="342900" indent="-342900">
              <a:lnSpc>
                <a:spcPct val="110000"/>
              </a:lnSpc>
              <a:buSzPct val="60000"/>
              <a:buFont typeface="Wingdings" pitchFamily="2" charset="2"/>
              <a:buChar char="q"/>
            </a:pPr>
            <a:r>
              <a:rPr lang="en-US" sz="2000" b="1" dirty="0">
                <a:latin typeface="Candara"/>
                <a:cs typeface="Candara"/>
              </a:rPr>
              <a:t>Vehicular traffic control: </a:t>
            </a:r>
            <a:r>
              <a:rPr lang="en-US" sz="2000" dirty="0">
                <a:latin typeface="Candara"/>
                <a:cs typeface="Candara"/>
              </a:rPr>
              <a:t>No deliveries on Boylston St; </a:t>
            </a:r>
            <a:r>
              <a:rPr lang="en-US" sz="2000" dirty="0">
                <a:solidFill>
                  <a:srgbClr val="000000"/>
                </a:solidFill>
                <a:effectLst/>
                <a:latin typeface="Arial" panose="020B0604020202020204" pitchFamily="34" charset="0"/>
              </a:rPr>
              <a:t>call ahead and pick up option for customers to avoid extensive queuing</a:t>
            </a:r>
            <a:endParaRPr lang="en-US" sz="2000" dirty="0">
              <a:latin typeface="Candara"/>
              <a:cs typeface="Candara"/>
            </a:endParaRPr>
          </a:p>
          <a:p>
            <a:pPr marL="342900" indent="-342900">
              <a:lnSpc>
                <a:spcPct val="110000"/>
              </a:lnSpc>
              <a:buSzPct val="60000"/>
              <a:buFont typeface="Wingdings" pitchFamily="2" charset="2"/>
              <a:buChar char="q"/>
            </a:pPr>
            <a:endParaRPr lang="en-US" sz="2000" dirty="0">
              <a:latin typeface="Candara"/>
              <a:cs typeface="Candara"/>
            </a:endParaRPr>
          </a:p>
          <a:p>
            <a:pPr marL="342900" indent="-342900">
              <a:lnSpc>
                <a:spcPct val="110000"/>
              </a:lnSpc>
              <a:buSzPct val="60000"/>
              <a:buFont typeface="Wingdings" pitchFamily="2" charset="2"/>
              <a:buChar char="q"/>
            </a:pPr>
            <a:r>
              <a:rPr lang="en-US" sz="2000" b="1" dirty="0">
                <a:latin typeface="Candara"/>
                <a:cs typeface="Candara"/>
              </a:rPr>
              <a:t>Crowd control </a:t>
            </a:r>
            <a:r>
              <a:rPr lang="en-US" sz="2000" dirty="0">
                <a:latin typeface="Candara"/>
                <a:cs typeface="Candara"/>
              </a:rPr>
              <a:t>will be handled via an interior waiting room and a dedicated outdoor waiting area</a:t>
            </a:r>
            <a:endParaRPr lang="en-US" sz="2000" b="1" dirty="0">
              <a:latin typeface="Candara"/>
              <a:cs typeface="Candara"/>
            </a:endParaRPr>
          </a:p>
          <a:p>
            <a:pPr marL="342900" indent="-342900">
              <a:lnSpc>
                <a:spcPct val="110000"/>
              </a:lnSpc>
              <a:buSzPct val="60000"/>
              <a:buFont typeface="Wingdings" pitchFamily="2" charset="2"/>
              <a:buChar char="q"/>
            </a:pPr>
            <a:endParaRPr lang="en-US" sz="2000" dirty="0">
              <a:latin typeface="Candara"/>
              <a:cs typeface="Candara"/>
            </a:endParaRPr>
          </a:p>
          <a:p>
            <a:pPr marL="342900" indent="-342900">
              <a:lnSpc>
                <a:spcPct val="110000"/>
              </a:lnSpc>
              <a:buSzPct val="60000"/>
              <a:buFont typeface="Wingdings" pitchFamily="2" charset="2"/>
              <a:buChar char="q"/>
            </a:pPr>
            <a:r>
              <a:rPr lang="en-US" sz="2000" dirty="0">
                <a:latin typeface="Candara"/>
                <a:cs typeface="Candara"/>
              </a:rPr>
              <a:t>There are no outdoor speakers; there is </a:t>
            </a:r>
            <a:r>
              <a:rPr lang="en-US" sz="2000" b="1" dirty="0">
                <a:latin typeface="Candara"/>
                <a:cs typeface="Candara"/>
              </a:rPr>
              <a:t>no added noise impact</a:t>
            </a:r>
          </a:p>
          <a:p>
            <a:pPr marL="342900" indent="-342900">
              <a:lnSpc>
                <a:spcPct val="110000"/>
              </a:lnSpc>
              <a:buSzPct val="60000"/>
              <a:buFont typeface="Wingdings" pitchFamily="2" charset="2"/>
              <a:buChar char="q"/>
            </a:pPr>
            <a:endParaRPr lang="en-US" sz="2000" b="1" dirty="0">
              <a:latin typeface="Candara"/>
              <a:cs typeface="Candara"/>
            </a:endParaRPr>
          </a:p>
          <a:p>
            <a:pPr marL="342900" indent="-342900">
              <a:lnSpc>
                <a:spcPct val="110000"/>
              </a:lnSpc>
              <a:buSzPct val="60000"/>
              <a:buFont typeface="Wingdings" pitchFamily="2" charset="2"/>
              <a:buChar char="q"/>
            </a:pPr>
            <a:r>
              <a:rPr lang="en-US" sz="2000" b="1" dirty="0">
                <a:latin typeface="Candara"/>
                <a:cs typeface="Candara"/>
              </a:rPr>
              <a:t>Hours of Operation are 9am-11pm; </a:t>
            </a:r>
            <a:r>
              <a:rPr lang="en-US" sz="2000" dirty="0">
                <a:latin typeface="Candara"/>
                <a:cs typeface="Candara"/>
              </a:rPr>
              <a:t>these are commercial hours closing earlier than local restaurants and bars</a:t>
            </a:r>
            <a:endParaRPr lang="en-US" sz="2000" b="1" dirty="0">
              <a:solidFill>
                <a:srgbClr val="FF0000"/>
              </a:solidFill>
              <a:latin typeface="Candara"/>
              <a:cs typeface="Candara"/>
            </a:endParaRPr>
          </a:p>
          <a:p>
            <a:pPr>
              <a:lnSpc>
                <a:spcPct val="110000"/>
              </a:lnSpc>
            </a:pPr>
            <a:endParaRPr lang="en-US" sz="2000" dirty="0">
              <a:latin typeface="Candara"/>
              <a:cs typeface="Candara"/>
            </a:endParaRPr>
          </a:p>
        </p:txBody>
      </p:sp>
    </p:spTree>
    <p:extLst>
      <p:ext uri="{BB962C8B-B14F-4D97-AF65-F5344CB8AC3E}">
        <p14:creationId xmlns:p14="http://schemas.microsoft.com/office/powerpoint/2010/main" val="343289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18E3-EB39-5556-F952-58E2F84C4522}"/>
              </a:ext>
            </a:extLst>
          </p:cNvPr>
          <p:cNvSpPr>
            <a:spLocks noGrp="1"/>
          </p:cNvSpPr>
          <p:nvPr>
            <p:ph type="title"/>
          </p:nvPr>
        </p:nvSpPr>
        <p:spPr/>
        <p:txBody>
          <a:bodyPr/>
          <a:lstStyle/>
          <a:p>
            <a:r>
              <a:rPr lang="en-US" dirty="0"/>
              <a:t>Community Impact &amp; Avoidance of Nuisance</a:t>
            </a:r>
          </a:p>
        </p:txBody>
      </p:sp>
      <p:sp>
        <p:nvSpPr>
          <p:cNvPr id="3" name="Content Placeholder 2">
            <a:extLst>
              <a:ext uri="{FF2B5EF4-FFF2-40B4-BE49-F238E27FC236}">
                <a16:creationId xmlns:a16="http://schemas.microsoft.com/office/drawing/2014/main" id="{12026986-84C6-2312-C29D-58AA728E5EF8}"/>
              </a:ext>
            </a:extLst>
          </p:cNvPr>
          <p:cNvSpPr>
            <a:spLocks noGrp="1"/>
          </p:cNvSpPr>
          <p:nvPr>
            <p:ph idx="1"/>
          </p:nvPr>
        </p:nvSpPr>
        <p:spPr>
          <a:xfrm>
            <a:off x="228600" y="1219200"/>
            <a:ext cx="8686800" cy="5562600"/>
          </a:xfrm>
        </p:spPr>
        <p:txBody>
          <a:bodyPr>
            <a:noAutofit/>
          </a:bodyPr>
          <a:lstStyle/>
          <a:p>
            <a:pPr marL="0" indent="0">
              <a:buNone/>
            </a:pPr>
            <a:r>
              <a:rPr lang="en-US" sz="1400" b="1" dirty="0"/>
              <a:t>The Copley Connection is committed to being a good neighbor and making a positive impact on our community. </a:t>
            </a:r>
            <a:r>
              <a:rPr lang="en-US" sz="1400" dirty="0"/>
              <a:t>We have identified key areas where we can leverage our resources to benefit the greater community:</a:t>
            </a:r>
          </a:p>
          <a:p>
            <a:pPr marL="0" indent="0">
              <a:buNone/>
            </a:pPr>
            <a:endParaRPr lang="en-US" sz="1400" dirty="0"/>
          </a:p>
          <a:p>
            <a:r>
              <a:rPr lang="en-US" sz="1400" b="1" dirty="0"/>
              <a:t>Copley Square Park: </a:t>
            </a:r>
            <a:r>
              <a:rPr lang="en-US" sz="1400" dirty="0"/>
              <a:t>We intend to </a:t>
            </a:r>
            <a:r>
              <a:rPr lang="en-US" sz="1400" u="sng" dirty="0"/>
              <a:t>work with the Boston Parks Department, the Friends of Copley Square, and other stakeholders to make significant and sustained contributions to the park</a:t>
            </a:r>
            <a:r>
              <a:rPr lang="en-US" sz="1400" dirty="0"/>
              <a:t>. These Include but are not limited to additional maintenance shifts, volunteer cleanups, and contributing to public events in the park.</a:t>
            </a:r>
          </a:p>
          <a:p>
            <a:r>
              <a:rPr lang="en-US" sz="1400" b="1" dirty="0"/>
              <a:t>Avoidance of Nuisance: </a:t>
            </a:r>
            <a:r>
              <a:rPr lang="en-US" sz="1400" dirty="0"/>
              <a:t>Copley Connection will take steps to ensure there is no negative impact on the surrounding area and that it is a net positive for the community. Copley Connection will not create a nuisance for the neighborhood.</a:t>
            </a:r>
          </a:p>
          <a:p>
            <a:r>
              <a:rPr lang="en-US" sz="1400" b="1" dirty="0"/>
              <a:t>Cleanliness and Access: </a:t>
            </a:r>
            <a:r>
              <a:rPr lang="en-US" sz="1400" dirty="0"/>
              <a:t>Boylston Street is a busy retail corridor and as part of our regular operations we plan to assign staff to monitor and regularly clean up the public spaces in front of our location. In coordination with the Boston Public Works Department, we would supply and service additional trash receptacles available to the public.  We will also </a:t>
            </a:r>
            <a:r>
              <a:rPr lang="en-US" sz="1400" u="sng" dirty="0"/>
              <a:t>conduct monthly staff volunteer days to clean-up Copley Square</a:t>
            </a:r>
            <a:r>
              <a:rPr lang="en-US" sz="1400" dirty="0"/>
              <a:t>.</a:t>
            </a:r>
          </a:p>
          <a:p>
            <a:r>
              <a:rPr lang="en-US" sz="1400" b="1" dirty="0"/>
              <a:t>Transportation : </a:t>
            </a:r>
            <a:r>
              <a:rPr lang="en-US" sz="1400" dirty="0"/>
              <a:t>Copley Connection is uniquely well served by public transit and cycling infrastructure. We will encourage all guests and employees to walk, bike, or take public transit to our location. The Copley Connection will provide a transit subsidy and complimentary </a:t>
            </a:r>
            <a:r>
              <a:rPr lang="en-US" sz="1400" dirty="0" err="1"/>
              <a:t>Bluebike</a:t>
            </a:r>
            <a:r>
              <a:rPr lang="en-US" sz="1400" dirty="0"/>
              <a:t> memberships to all employees. We will also provide bike parking available to customers and employees.  Our </a:t>
            </a:r>
            <a:r>
              <a:rPr lang="en-US" sz="1400" u="sng" dirty="0"/>
              <a:t>outdoor security staff will not permit any customer to double park on Boylston St</a:t>
            </a:r>
            <a:r>
              <a:rPr lang="en-US" sz="1400" dirty="0"/>
              <a:t>. </a:t>
            </a:r>
          </a:p>
          <a:p>
            <a:r>
              <a:rPr lang="en-US" sz="1400" b="1" dirty="0"/>
              <a:t>Public Safety: </a:t>
            </a:r>
            <a:r>
              <a:rPr lang="en-US" sz="1400" dirty="0"/>
              <a:t>Once operational our location will be monitored 24/7 by high-resolution security cameras, during our open hours </a:t>
            </a:r>
            <a:r>
              <a:rPr lang="en-US" sz="1400" u="sng" dirty="0"/>
              <a:t>dedicated security staff will be tasked with ensuring that there is no loitering in or around our entrance</a:t>
            </a:r>
            <a:r>
              <a:rPr lang="en-US" sz="1400" dirty="0"/>
              <a:t>.</a:t>
            </a:r>
          </a:p>
          <a:p>
            <a:r>
              <a:rPr lang="en-US" sz="1400" b="1" dirty="0"/>
              <a:t>Giving Back</a:t>
            </a:r>
            <a:r>
              <a:rPr lang="en-US" sz="1400" dirty="0"/>
              <a:t>: </a:t>
            </a:r>
            <a:r>
              <a:rPr lang="en-US" sz="1400" dirty="0">
                <a:solidFill>
                  <a:srgbClr val="222222"/>
                </a:solidFill>
                <a:latin typeface="Arial" panose="020B0604020202020204" pitchFamily="34" charset="0"/>
              </a:rPr>
              <a:t>Set aside </a:t>
            </a:r>
            <a:r>
              <a:rPr lang="en-US" sz="1400" u="sng" dirty="0">
                <a:solidFill>
                  <a:srgbClr val="222222"/>
                </a:solidFill>
                <a:latin typeface="Arial" panose="020B0604020202020204" pitchFamily="34" charset="0"/>
              </a:rPr>
              <a:t>percentage of profits to support community groups and initiatives</a:t>
            </a:r>
            <a:r>
              <a:rPr lang="en-US" sz="1400" dirty="0">
                <a:solidFill>
                  <a:srgbClr val="222222"/>
                </a:solidFill>
                <a:latin typeface="Arial" panose="020B0604020202020204" pitchFamily="34" charset="0"/>
              </a:rPr>
              <a:t>.</a:t>
            </a:r>
          </a:p>
          <a:p>
            <a:endParaRPr lang="en-US" sz="1400" dirty="0"/>
          </a:p>
          <a:p>
            <a:pPr marL="0" indent="0">
              <a:buNone/>
            </a:pPr>
            <a:br>
              <a:rPr lang="en-US" sz="1400" dirty="0"/>
            </a:br>
            <a:br>
              <a:rPr lang="en-US" sz="1400" dirty="0"/>
            </a:br>
            <a:endParaRPr lang="en-US" sz="1400" dirty="0"/>
          </a:p>
        </p:txBody>
      </p:sp>
      <p:sp>
        <p:nvSpPr>
          <p:cNvPr id="4" name="Slide Number Placeholder 3">
            <a:extLst>
              <a:ext uri="{FF2B5EF4-FFF2-40B4-BE49-F238E27FC236}">
                <a16:creationId xmlns:a16="http://schemas.microsoft.com/office/drawing/2014/main" id="{D03F28B6-80AD-0E4B-EB54-4526904B1CA0}"/>
              </a:ext>
            </a:extLst>
          </p:cNvPr>
          <p:cNvSpPr>
            <a:spLocks noGrp="1"/>
          </p:cNvSpPr>
          <p:nvPr>
            <p:ph type="sldNum" sz="quarter" idx="12"/>
          </p:nvPr>
        </p:nvSpPr>
        <p:spPr/>
        <p:txBody>
          <a:bodyPr/>
          <a:lstStyle/>
          <a:p>
            <a:fld id="{2B86E77E-EA7E-7842-8DBD-7F161F200A98}" type="slidenum">
              <a:rPr lang="en-US" smtClean="0"/>
              <a:pPr/>
              <a:t>9</a:t>
            </a:fld>
            <a:endParaRPr lang="en-US"/>
          </a:p>
        </p:txBody>
      </p:sp>
    </p:spTree>
    <p:extLst>
      <p:ext uri="{BB962C8B-B14F-4D97-AF65-F5344CB8AC3E}">
        <p14:creationId xmlns:p14="http://schemas.microsoft.com/office/powerpoint/2010/main" val="1615926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t" anchorCtr="0"/>
      <a:lstStyle>
        <a:defPPr>
          <a:defRPr sz="1000" dirty="0" smtClean="0">
            <a:solidFill>
              <a:schemeClr val="tx1"/>
            </a:solidFill>
            <a:latin typeface="Candara"/>
            <a:cs typeface="Candara"/>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10000"/>
          </a:lnSpc>
          <a:defRPr sz="1200" dirty="0" smtClean="0">
            <a:latin typeface="Candara"/>
            <a:cs typeface="Candar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60952</TotalTime>
  <Words>1297</Words>
  <Application>Microsoft Office PowerPoint</Application>
  <PresentationFormat>On-screen Show (4:3)</PresentationFormat>
  <Paragraphs>116</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Garamond</vt:lpstr>
      <vt:lpstr>Times</vt:lpstr>
      <vt:lpstr>Wingdings</vt:lpstr>
      <vt:lpstr>Office Theme</vt:lpstr>
      <vt:lpstr>PowerPoint Presentation</vt:lpstr>
      <vt:lpstr> 551 Boylston Street, Boston, MA</vt:lpstr>
      <vt:lpstr>Location</vt:lpstr>
      <vt:lpstr>The Location (Buffer Zone)</vt:lpstr>
      <vt:lpstr>Public Access</vt:lpstr>
      <vt:lpstr>The Property</vt:lpstr>
      <vt:lpstr>The Property (continued)</vt:lpstr>
      <vt:lpstr>Nuisance Prevention</vt:lpstr>
      <vt:lpstr>Community Impact &amp; Avoidance of Nuisance</vt:lpstr>
      <vt:lpstr>Safety &amp; Security</vt:lpstr>
      <vt:lpstr>Safety &amp; Security (Continued)</vt:lpstr>
      <vt:lpstr>Safety &amp; Security Customer Experience ID Verification</vt:lpstr>
      <vt:lpstr>Why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Waldman Visit</dc:title>
  <dc:creator>Victor Chiang</dc:creator>
  <cp:lastModifiedBy>Lesley Hawkins</cp:lastModifiedBy>
  <cp:revision>720</cp:revision>
  <cp:lastPrinted>2020-08-17T02:08:14Z</cp:lastPrinted>
  <dcterms:created xsi:type="dcterms:W3CDTF">2017-05-24T01:02:43Z</dcterms:created>
  <dcterms:modified xsi:type="dcterms:W3CDTF">2023-10-04T10:55:43Z</dcterms:modified>
</cp:coreProperties>
</file>